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7" r:id="rId2"/>
    <p:sldId id="315" r:id="rId3"/>
    <p:sldId id="316" r:id="rId4"/>
    <p:sldId id="308" r:id="rId5"/>
    <p:sldId id="306" r:id="rId6"/>
    <p:sldId id="257" r:id="rId7"/>
    <p:sldId id="258" r:id="rId8"/>
    <p:sldId id="259" r:id="rId9"/>
    <p:sldId id="260" r:id="rId10"/>
    <p:sldId id="261" r:id="rId11"/>
    <p:sldId id="297" r:id="rId12"/>
    <p:sldId id="262" r:id="rId13"/>
    <p:sldId id="263" r:id="rId14"/>
    <p:sldId id="309" r:id="rId15"/>
    <p:sldId id="301" r:id="rId16"/>
    <p:sldId id="302" r:id="rId17"/>
    <p:sldId id="264" r:id="rId18"/>
    <p:sldId id="265" r:id="rId19"/>
    <p:sldId id="266" r:id="rId20"/>
    <p:sldId id="310" r:id="rId21"/>
    <p:sldId id="274" r:id="rId22"/>
    <p:sldId id="267" r:id="rId23"/>
    <p:sldId id="268" r:id="rId24"/>
    <p:sldId id="269" r:id="rId25"/>
    <p:sldId id="270" r:id="rId26"/>
    <p:sldId id="271" r:id="rId27"/>
    <p:sldId id="272" r:id="rId28"/>
    <p:sldId id="304" r:id="rId29"/>
    <p:sldId id="273" r:id="rId30"/>
    <p:sldId id="303" r:id="rId31"/>
    <p:sldId id="275" r:id="rId32"/>
    <p:sldId id="276" r:id="rId33"/>
    <p:sldId id="277" r:id="rId34"/>
    <p:sldId id="278" r:id="rId35"/>
    <p:sldId id="279" r:id="rId36"/>
    <p:sldId id="280" r:id="rId37"/>
    <p:sldId id="281" r:id="rId38"/>
    <p:sldId id="282" r:id="rId39"/>
    <p:sldId id="311" r:id="rId40"/>
    <p:sldId id="298" r:id="rId41"/>
    <p:sldId id="284" r:id="rId42"/>
    <p:sldId id="312" r:id="rId43"/>
    <p:sldId id="290" r:id="rId44"/>
    <p:sldId id="285" r:id="rId45"/>
    <p:sldId id="286" r:id="rId46"/>
    <p:sldId id="287" r:id="rId47"/>
    <p:sldId id="288" r:id="rId48"/>
    <p:sldId id="289" r:id="rId49"/>
    <p:sldId id="291" r:id="rId50"/>
    <p:sldId id="292" r:id="rId51"/>
    <p:sldId id="293" r:id="rId52"/>
    <p:sldId id="294" r:id="rId53"/>
    <p:sldId id="295" r:id="rId54"/>
    <p:sldId id="299" r:id="rId55"/>
    <p:sldId id="305" r:id="rId56"/>
    <p:sldId id="300" r:id="rId57"/>
    <p:sldId id="313" r:id="rId58"/>
    <p:sldId id="314" r:id="rId5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295667-4785-4853-AAF3-2816868113A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230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2117B7-A9E8-4E2F-94E7-77FB29CC37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533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0DC456-55E7-47FF-9B0B-4EEB963CE3A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232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7A3F8F-AAC4-48D7-9439-A2C1A62302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839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9F2165-26C0-484E-9476-5C742E7680D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117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EE2CAA-82F4-4339-B2DA-8D7AD2E5F78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048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3A4502-E8AB-4F6E-8864-7C3D415C681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677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678B4A-A179-4F5B-A7C5-9E95569B96D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335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909586-F766-454E-B50C-6D036DC3E68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882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D37380-4301-4DF2-8247-FBBCC6E8B4B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960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44FC08-CF54-47F6-8060-428EFB52485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306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28E9024-3DAD-49D0-B5A0-4D629F7C3BA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7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8.w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9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20.w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2.wm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23.w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26.w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0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0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0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ro.wikipedia.org/wiki/26_decembrie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o.wikipedia.org/wiki/1250" TargetMode="External"/><Relationship Id="rId5" Type="http://schemas.openxmlformats.org/officeDocument/2006/relationships/hyperlink" Target="http://ro.wikipedia.org/wiki/13_decembrie" TargetMode="External"/><Relationship Id="rId4" Type="http://schemas.openxmlformats.org/officeDocument/2006/relationships/hyperlink" Target="http://ro.wikipedia.org/wiki/1194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868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366713" y="158750"/>
            <a:ext cx="8412162" cy="655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fr-FR" sz="4000" b="1" dirty="0">
                <a:latin typeface="Times New Roman" pitchFamily="18" charset="0"/>
              </a:rPr>
              <a:t>LUMEA ARABǍ</a:t>
            </a:r>
          </a:p>
          <a:p>
            <a:pPr algn="ctr"/>
            <a:endParaRPr lang="fr-FR" sz="3200" dirty="0">
              <a:latin typeface="Times New Roman" pitchFamily="18" charset="0"/>
            </a:endParaRPr>
          </a:p>
          <a:p>
            <a:pPr algn="ctr"/>
            <a:endParaRPr lang="en-US" sz="3200" dirty="0">
              <a:latin typeface="Times New Roman" pitchFamily="18" charset="0"/>
            </a:endParaRPr>
          </a:p>
          <a:p>
            <a:pPr algn="ctr"/>
            <a:r>
              <a:rPr lang="fr-FR" sz="3200" b="1" dirty="0" err="1">
                <a:latin typeface="Times New Roman" pitchFamily="18" charset="0"/>
              </a:rPr>
              <a:t>Orientul</a:t>
            </a:r>
            <a:r>
              <a:rPr lang="fr-FR" sz="3200" b="1" dirty="0">
                <a:latin typeface="Times New Roman" pitchFamily="18" charset="0"/>
              </a:rPr>
              <a:t> </a:t>
            </a:r>
            <a:r>
              <a:rPr lang="fr-FR" sz="3200" b="1" dirty="0" err="1">
                <a:latin typeface="Times New Roman" pitchFamily="18" charset="0"/>
              </a:rPr>
              <a:t>Apropiat</a:t>
            </a:r>
            <a:r>
              <a:rPr lang="fr-FR" sz="3200" b="1" dirty="0">
                <a:latin typeface="Times New Roman" pitchFamily="18" charset="0"/>
              </a:rPr>
              <a:t>, </a:t>
            </a:r>
            <a:r>
              <a:rPr lang="fr-FR" sz="3200" b="1" dirty="0" err="1">
                <a:latin typeface="Times New Roman" pitchFamily="18" charset="0"/>
              </a:rPr>
              <a:t>Asia</a:t>
            </a:r>
            <a:r>
              <a:rPr lang="fr-FR" sz="3200" b="1" dirty="0">
                <a:latin typeface="Times New Roman" pitchFamily="18" charset="0"/>
              </a:rPr>
              <a:t> </a:t>
            </a:r>
            <a:r>
              <a:rPr lang="fr-FR" sz="3200" b="1" dirty="0" err="1">
                <a:latin typeface="Times New Roman" pitchFamily="18" charset="0"/>
              </a:rPr>
              <a:t>Mică</a:t>
            </a:r>
            <a:r>
              <a:rPr lang="fr-FR" sz="3200" b="1" dirty="0">
                <a:latin typeface="Times New Roman" pitchFamily="18" charset="0"/>
              </a:rPr>
              <a:t>, </a:t>
            </a:r>
            <a:r>
              <a:rPr lang="fr-FR" sz="3200" b="1" dirty="0" err="1">
                <a:latin typeface="Times New Roman" pitchFamily="18" charset="0"/>
              </a:rPr>
              <a:t>Asia</a:t>
            </a:r>
            <a:r>
              <a:rPr lang="fr-FR" sz="3200" b="1" dirty="0">
                <a:latin typeface="Times New Roman" pitchFamily="18" charset="0"/>
              </a:rPr>
              <a:t> </a:t>
            </a:r>
            <a:r>
              <a:rPr lang="fr-FR" sz="3200" b="1" dirty="0" err="1">
                <a:latin typeface="Times New Roman" pitchFamily="18" charset="0"/>
              </a:rPr>
              <a:t>Centrală</a:t>
            </a:r>
            <a:r>
              <a:rPr lang="fr-FR" sz="3200" b="1" dirty="0">
                <a:latin typeface="Times New Roman" pitchFamily="18" charset="0"/>
              </a:rPr>
              <a:t>,</a:t>
            </a:r>
            <a:endParaRPr lang="en-US" sz="3200" b="1" dirty="0">
              <a:latin typeface="Times New Roman" pitchFamily="18" charset="0"/>
            </a:endParaRPr>
          </a:p>
          <a:p>
            <a:pPr algn="ctr"/>
            <a:r>
              <a:rPr lang="fr-FR" sz="3200" b="1" dirty="0" err="1">
                <a:latin typeface="Times New Roman" pitchFamily="18" charset="0"/>
              </a:rPr>
              <a:t>Valea</a:t>
            </a:r>
            <a:r>
              <a:rPr lang="fr-FR" sz="3200" b="1" dirty="0">
                <a:latin typeface="Times New Roman" pitchFamily="18" charset="0"/>
              </a:rPr>
              <a:t> </a:t>
            </a:r>
            <a:r>
              <a:rPr lang="fr-FR" sz="3200" b="1" dirty="0" err="1">
                <a:latin typeface="Times New Roman" pitchFamily="18" charset="0"/>
              </a:rPr>
              <a:t>Indului</a:t>
            </a:r>
            <a:r>
              <a:rPr lang="fr-FR" sz="3200" b="1" dirty="0">
                <a:latin typeface="Times New Roman" pitchFamily="18" charset="0"/>
              </a:rPr>
              <a:t>, </a:t>
            </a:r>
            <a:r>
              <a:rPr lang="fr-FR" sz="3200" b="1" dirty="0" err="1">
                <a:latin typeface="Times New Roman" pitchFamily="18" charset="0"/>
              </a:rPr>
              <a:t>nordul</a:t>
            </a:r>
            <a:r>
              <a:rPr lang="fr-FR" sz="3200" b="1" dirty="0">
                <a:latin typeface="Times New Roman" pitchFamily="18" charset="0"/>
              </a:rPr>
              <a:t> </a:t>
            </a:r>
            <a:r>
              <a:rPr lang="fr-FR" sz="3200" b="1" dirty="0" err="1">
                <a:latin typeface="Times New Roman" pitchFamily="18" charset="0"/>
              </a:rPr>
              <a:t>Africii</a:t>
            </a:r>
            <a:r>
              <a:rPr lang="fr-FR" sz="3200" b="1" dirty="0">
                <a:latin typeface="Times New Roman" pitchFamily="18" charset="0"/>
              </a:rPr>
              <a:t>, </a:t>
            </a:r>
            <a:r>
              <a:rPr lang="fr-FR" sz="3200" b="1" dirty="0" err="1">
                <a:latin typeface="Times New Roman" pitchFamily="18" charset="0"/>
              </a:rPr>
              <a:t>Peninsula</a:t>
            </a:r>
            <a:r>
              <a:rPr lang="fr-FR" sz="3200" b="1" dirty="0">
                <a:latin typeface="Times New Roman" pitchFamily="18" charset="0"/>
              </a:rPr>
              <a:t> </a:t>
            </a:r>
            <a:r>
              <a:rPr lang="fr-FR" sz="3200" b="1" dirty="0" err="1">
                <a:latin typeface="Times New Roman" pitchFamily="18" charset="0"/>
              </a:rPr>
              <a:t>Iberică</a:t>
            </a:r>
            <a:endParaRPr lang="fr-FR" sz="3200" b="1" dirty="0">
              <a:latin typeface="Times New Roman" pitchFamily="18" charset="0"/>
            </a:endParaRPr>
          </a:p>
          <a:p>
            <a:pPr algn="ctr"/>
            <a:endParaRPr lang="en-US" sz="3200" dirty="0">
              <a:latin typeface="Times New Roman" pitchFamily="18" charset="0"/>
            </a:endParaRPr>
          </a:p>
          <a:p>
            <a:pPr algn="ctr"/>
            <a:r>
              <a:rPr lang="fr-FR" sz="3200" dirty="0" err="1">
                <a:latin typeface="Times New Roman" pitchFamily="18" charset="0"/>
              </a:rPr>
              <a:t>Sunt</a:t>
            </a:r>
            <a:r>
              <a:rPr lang="fr-FR" sz="3200" dirty="0">
                <a:latin typeface="Times New Roman" pitchFamily="18" charset="0"/>
              </a:rPr>
              <a:t> </a:t>
            </a:r>
            <a:r>
              <a:rPr lang="fr-FR" sz="3200" dirty="0" err="1">
                <a:latin typeface="Times New Roman" pitchFamily="18" charset="0"/>
              </a:rPr>
              <a:t>distruse</a:t>
            </a:r>
            <a:endParaRPr lang="en-US" sz="3200" dirty="0">
              <a:latin typeface="Times New Roman" pitchFamily="18" charset="0"/>
            </a:endParaRPr>
          </a:p>
          <a:p>
            <a:pPr algn="ctr"/>
            <a:r>
              <a:rPr lang="fr-FR" sz="3200" b="1" dirty="0" err="1">
                <a:latin typeface="Times New Roman" pitchFamily="18" charset="0"/>
              </a:rPr>
              <a:t>Ispahanul</a:t>
            </a:r>
            <a:r>
              <a:rPr lang="fr-FR" sz="3200" b="1" dirty="0">
                <a:latin typeface="Times New Roman" pitchFamily="18" charset="0"/>
              </a:rPr>
              <a:t>, </a:t>
            </a:r>
            <a:r>
              <a:rPr lang="fr-FR" sz="3200" b="1" dirty="0" err="1">
                <a:latin typeface="Times New Roman" pitchFamily="18" charset="0"/>
              </a:rPr>
              <a:t>Persepolis</a:t>
            </a:r>
            <a:r>
              <a:rPr lang="fr-FR" sz="3200" b="1" dirty="0">
                <a:latin typeface="Times New Roman" pitchFamily="18" charset="0"/>
              </a:rPr>
              <a:t>, Alexandria</a:t>
            </a:r>
          </a:p>
          <a:p>
            <a:pPr algn="ctr"/>
            <a:endParaRPr lang="en-US" sz="3200" b="1" dirty="0">
              <a:latin typeface="Times New Roman" pitchFamily="18" charset="0"/>
            </a:endParaRPr>
          </a:p>
          <a:p>
            <a:pPr algn="ctr"/>
            <a:r>
              <a:rPr lang="fr-FR" sz="3200" dirty="0">
                <a:latin typeface="Times New Roman" pitchFamily="18" charset="0"/>
              </a:rPr>
              <a:t>Se </a:t>
            </a:r>
            <a:r>
              <a:rPr lang="fr-FR" sz="3200" dirty="0" err="1">
                <a:latin typeface="Times New Roman" pitchFamily="18" charset="0"/>
              </a:rPr>
              <a:t>ridicǎ</a:t>
            </a:r>
            <a:r>
              <a:rPr lang="fr-FR" sz="3200" dirty="0">
                <a:latin typeface="Times New Roman" pitchFamily="18" charset="0"/>
              </a:rPr>
              <a:t> importante centre de </a:t>
            </a:r>
            <a:r>
              <a:rPr lang="fr-FR" sz="3200" dirty="0" err="1">
                <a:latin typeface="Times New Roman" pitchFamily="18" charset="0"/>
              </a:rPr>
              <a:t>culturǎ</a:t>
            </a:r>
            <a:r>
              <a:rPr lang="fr-FR" sz="3200" dirty="0">
                <a:latin typeface="Times New Roman" pitchFamily="18" charset="0"/>
              </a:rPr>
              <a:t>:</a:t>
            </a:r>
            <a:endParaRPr lang="en-US" sz="3200" dirty="0">
              <a:latin typeface="Times New Roman" pitchFamily="18" charset="0"/>
            </a:endParaRPr>
          </a:p>
          <a:p>
            <a:pPr algn="ctr"/>
            <a:r>
              <a:rPr lang="fr-FR" sz="3200" b="1" dirty="0">
                <a:latin typeface="Times New Roman" pitchFamily="18" charset="0"/>
              </a:rPr>
              <a:t>Bagdad, Samarkand, </a:t>
            </a:r>
            <a:r>
              <a:rPr lang="fr-FR" sz="3200" b="1" dirty="0" err="1">
                <a:latin typeface="Times New Roman" pitchFamily="18" charset="0"/>
              </a:rPr>
              <a:t>Buhara</a:t>
            </a:r>
            <a:r>
              <a:rPr lang="fr-FR" sz="3200" b="1" dirty="0">
                <a:latin typeface="Times New Roman" pitchFamily="18" charset="0"/>
              </a:rPr>
              <a:t>,</a:t>
            </a:r>
            <a:endParaRPr lang="en-US" sz="3200" b="1" dirty="0">
              <a:latin typeface="Times New Roman" pitchFamily="18" charset="0"/>
            </a:endParaRPr>
          </a:p>
          <a:p>
            <a:pPr algn="ctr"/>
            <a:r>
              <a:rPr lang="fr-FR" sz="3200" b="1" dirty="0" err="1">
                <a:latin typeface="Times New Roman" pitchFamily="18" charset="0"/>
              </a:rPr>
              <a:t>Horezm</a:t>
            </a:r>
            <a:r>
              <a:rPr lang="fr-FR" sz="3200" b="1" dirty="0">
                <a:latin typeface="Times New Roman" pitchFamily="18" charset="0"/>
              </a:rPr>
              <a:t>, </a:t>
            </a:r>
            <a:r>
              <a:rPr lang="fr-FR" sz="3200" b="1" dirty="0" err="1">
                <a:latin typeface="Times New Roman" pitchFamily="18" charset="0"/>
              </a:rPr>
              <a:t>Damasc</a:t>
            </a:r>
            <a:r>
              <a:rPr lang="fr-FR" sz="3200" b="1" dirty="0">
                <a:latin typeface="Times New Roman" pitchFamily="18" charset="0"/>
              </a:rPr>
              <a:t>,</a:t>
            </a:r>
            <a:endParaRPr lang="en-US" sz="3200" b="1" dirty="0">
              <a:latin typeface="Times New Roman" pitchFamily="18" charset="0"/>
            </a:endParaRPr>
          </a:p>
          <a:p>
            <a:pPr algn="ctr"/>
            <a:r>
              <a:rPr lang="fr-FR" sz="3200" b="1" dirty="0">
                <a:latin typeface="Times New Roman" pitchFamily="18" charset="0"/>
              </a:rPr>
              <a:t>Cordoba, Granada, Sevilla, Toledo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51285" y="2209800"/>
            <a:ext cx="636885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4400" b="1" dirty="0" smtClean="0">
                <a:latin typeface="Times New Roman" pitchFamily="18" charset="0"/>
              </a:rPr>
              <a:t>MATEMATICA  ARABǍ</a:t>
            </a:r>
            <a:endParaRPr lang="fr-FR" sz="44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482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1738460" y="431355"/>
            <a:ext cx="5668668" cy="600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it-IT" sz="3200" b="1" i="1" dirty="0">
                <a:solidFill>
                  <a:srgbClr val="0070C0"/>
                </a:solidFill>
                <a:latin typeface="Times New Roman" pitchFamily="18" charset="0"/>
              </a:rPr>
              <a:t>Al-Horezmi</a:t>
            </a:r>
            <a:r>
              <a:rPr lang="it-IT" sz="3200" b="1" i="1" dirty="0">
                <a:latin typeface="Times New Roman" pitchFamily="18" charset="0"/>
              </a:rPr>
              <a:t> </a:t>
            </a:r>
            <a:r>
              <a:rPr lang="it-IT" sz="3200" b="1" dirty="0">
                <a:latin typeface="Times New Roman" pitchFamily="18" charset="0"/>
              </a:rPr>
              <a:t>(780 – 850</a:t>
            </a:r>
            <a:r>
              <a:rPr lang="it-IT" sz="3200" b="1" dirty="0" smtClean="0">
                <a:latin typeface="Times New Roman" pitchFamily="18" charset="0"/>
              </a:rPr>
              <a:t>)</a:t>
            </a:r>
          </a:p>
          <a:p>
            <a:pPr algn="ctr"/>
            <a:endParaRPr lang="it-IT" sz="3200" b="1" dirty="0">
              <a:latin typeface="Times New Roman" pitchFamily="18" charset="0"/>
            </a:endParaRPr>
          </a:p>
          <a:p>
            <a:pPr algn="ctr"/>
            <a:r>
              <a:rPr lang="it-IT" sz="3200" b="1" dirty="0" smtClean="0">
                <a:latin typeface="Times New Roman" pitchFamily="18" charset="0"/>
              </a:rPr>
              <a:t>Soluţiile </a:t>
            </a:r>
            <a:r>
              <a:rPr lang="it-IT" sz="3200" b="1" dirty="0">
                <a:latin typeface="Times New Roman" pitchFamily="18" charset="0"/>
              </a:rPr>
              <a:t>ecuaţiilor,</a:t>
            </a:r>
            <a:endParaRPr lang="en-US" sz="3200" b="1" dirty="0">
              <a:latin typeface="Times New Roman" pitchFamily="18" charset="0"/>
            </a:endParaRPr>
          </a:p>
          <a:p>
            <a:pPr algn="ctr"/>
            <a:r>
              <a:rPr lang="it-IT" sz="3200" b="1" dirty="0">
                <a:latin typeface="Times New Roman" pitchFamily="18" charset="0"/>
                <a:cs typeface="Times New Roman" pitchFamily="18" charset="0"/>
              </a:rPr>
              <a:t>Calculul </a:t>
            </a:r>
            <a:r>
              <a:rPr lang="it-IT" sz="3200" b="1" dirty="0" smtClean="0">
                <a:latin typeface="Times New Roman" pitchFamily="18" charset="0"/>
                <a:cs typeface="Times New Roman" pitchFamily="18" charset="0"/>
              </a:rPr>
              <a:t>dobânzilor</a:t>
            </a:r>
            <a:r>
              <a:rPr lang="it-IT" sz="3200" b="1" dirty="0" smtClean="0">
                <a:latin typeface="Times New Roman" pitchFamily="18" charset="0"/>
              </a:rPr>
              <a:t>,</a:t>
            </a:r>
            <a:endParaRPr lang="en-US" sz="3200" b="1" dirty="0">
              <a:latin typeface="Times New Roman" pitchFamily="18" charset="0"/>
            </a:endParaRPr>
          </a:p>
          <a:p>
            <a:pPr algn="ctr"/>
            <a:r>
              <a:rPr lang="it-IT" sz="3200" b="1" dirty="0">
                <a:latin typeface="Times New Roman" pitchFamily="18" charset="0"/>
              </a:rPr>
              <a:t>Geometria,</a:t>
            </a:r>
          </a:p>
          <a:p>
            <a:pPr algn="ctr"/>
            <a:r>
              <a:rPr lang="it-IT" sz="3200" b="1" dirty="0">
                <a:latin typeface="Times New Roman" pitchFamily="18" charset="0"/>
              </a:rPr>
              <a:t>Ştiinţa testamentară</a:t>
            </a:r>
          </a:p>
          <a:p>
            <a:pPr algn="ctr"/>
            <a:endParaRPr lang="en-US" sz="3200" b="1" dirty="0">
              <a:latin typeface="Times New Roman" pitchFamily="18" charset="0"/>
            </a:endParaRPr>
          </a:p>
          <a:p>
            <a:pPr algn="ctr"/>
            <a:r>
              <a:rPr lang="it-IT" sz="3200" b="1" dirty="0">
                <a:latin typeface="Times New Roman" pitchFamily="18" charset="0"/>
              </a:rPr>
              <a:t>reguli pentru adunare, scădere,</a:t>
            </a:r>
            <a:endParaRPr lang="en-US" sz="3200" b="1" dirty="0">
              <a:latin typeface="Times New Roman" pitchFamily="18" charset="0"/>
            </a:endParaRPr>
          </a:p>
          <a:p>
            <a:pPr algn="ctr"/>
            <a:r>
              <a:rPr lang="it-IT" sz="3200" b="1" dirty="0">
                <a:latin typeface="Times New Roman" pitchFamily="18" charset="0"/>
              </a:rPr>
              <a:t>multiplicare şi divizare</a:t>
            </a:r>
          </a:p>
          <a:p>
            <a:pPr algn="ctr"/>
            <a:endParaRPr lang="en-US" sz="3200" b="1" dirty="0">
              <a:latin typeface="Times New Roman" pitchFamily="18" charset="0"/>
            </a:endParaRPr>
          </a:p>
          <a:p>
            <a:pPr algn="ctr" eaLnBrk="0" hangingPunct="0"/>
            <a:r>
              <a:rPr lang="en-US" sz="3200" b="1" i="1" dirty="0" err="1">
                <a:solidFill>
                  <a:srgbClr val="00B050"/>
                </a:solidFill>
                <a:latin typeface="Times New Roman" pitchFamily="18" charset="0"/>
              </a:rPr>
              <a:t>Hidab</a:t>
            </a:r>
            <a:r>
              <a:rPr lang="en-US" sz="3200" b="1" i="1" dirty="0">
                <a:solidFill>
                  <a:srgbClr val="00B050"/>
                </a:solidFill>
                <a:latin typeface="Times New Roman" pitchFamily="18" charset="0"/>
              </a:rPr>
              <a:t> al-</a:t>
            </a:r>
            <a:r>
              <a:rPr lang="en-US" sz="3200" b="1" i="1" dirty="0" err="1">
                <a:solidFill>
                  <a:srgbClr val="00B050"/>
                </a:solidFill>
                <a:latin typeface="Times New Roman" pitchFamily="18" charset="0"/>
              </a:rPr>
              <a:t>jabr</a:t>
            </a:r>
            <a:r>
              <a:rPr lang="en-US" sz="3200" b="1" i="1" dirty="0">
                <a:solidFill>
                  <a:srgbClr val="00B050"/>
                </a:solidFill>
                <a:latin typeface="Times New Roman" pitchFamily="18" charset="0"/>
              </a:rPr>
              <a:t> </a:t>
            </a:r>
            <a:r>
              <a:rPr lang="en-US" sz="3200" b="1" i="1" dirty="0" err="1">
                <a:solidFill>
                  <a:srgbClr val="00B050"/>
                </a:solidFill>
                <a:latin typeface="Times New Roman" pitchFamily="18" charset="0"/>
              </a:rPr>
              <a:t>wal-muqubala</a:t>
            </a:r>
            <a:endParaRPr lang="en-US" sz="3200" b="1" dirty="0">
              <a:solidFill>
                <a:srgbClr val="00B050"/>
              </a:solidFill>
              <a:latin typeface="Times New Roman" pitchFamily="18" charset="0"/>
            </a:endParaRPr>
          </a:p>
          <a:p>
            <a:pPr algn="ctr" eaLnBrk="0" hangingPunct="0"/>
            <a:endParaRPr lang="en-US" sz="3200" dirty="0">
              <a:latin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905000"/>
            <a:ext cx="1139645" cy="1527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700235" y="325219"/>
            <a:ext cx="7743531" cy="6217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it-IT" sz="2000" b="1" i="1" dirty="0">
                <a:solidFill>
                  <a:srgbClr val="0070C0"/>
                </a:solidFill>
                <a:latin typeface="Times New Roman" pitchFamily="18" charset="0"/>
              </a:rPr>
              <a:t>Abu Wafa </a:t>
            </a:r>
            <a:r>
              <a:rPr lang="it-IT" sz="2000" b="1" dirty="0">
                <a:latin typeface="Times New Roman" pitchFamily="18" charset="0"/>
              </a:rPr>
              <a:t>(940 – 997)</a:t>
            </a:r>
            <a:endParaRPr lang="en-US" sz="2000" b="1" dirty="0">
              <a:latin typeface="Times New Roman" pitchFamily="18" charset="0"/>
            </a:endParaRPr>
          </a:p>
          <a:p>
            <a:pPr algn="ctr"/>
            <a:r>
              <a:rPr lang="it-IT" sz="2000" b="1" dirty="0">
                <a:latin typeface="Times New Roman" pitchFamily="18" charset="0"/>
              </a:rPr>
              <a:t>geometria practică.</a:t>
            </a:r>
            <a:endParaRPr lang="en-US" sz="2000" b="1" dirty="0">
              <a:latin typeface="Times New Roman" pitchFamily="18" charset="0"/>
            </a:endParaRPr>
          </a:p>
          <a:p>
            <a:pPr algn="ctr"/>
            <a:r>
              <a:rPr lang="it-IT" sz="2000" b="1" dirty="0">
                <a:latin typeface="Times New Roman" pitchFamily="18" charset="0"/>
              </a:rPr>
              <a:t>“ </a:t>
            </a:r>
            <a:r>
              <a:rPr lang="it-IT" sz="2000" b="1" i="1" dirty="0">
                <a:latin typeface="Times New Roman" pitchFamily="18" charset="0"/>
              </a:rPr>
              <a:t>Cartea perfectă” </a:t>
            </a:r>
            <a:r>
              <a:rPr lang="it-IT" sz="2000" b="1" dirty="0">
                <a:latin typeface="Times New Roman" pitchFamily="18" charset="0"/>
              </a:rPr>
              <a:t>bazele trigonometriei, inclusiv teorema sinusurilor.</a:t>
            </a:r>
            <a:endParaRPr lang="en-US" sz="2000" b="1" dirty="0">
              <a:latin typeface="Times New Roman" pitchFamily="18" charset="0"/>
            </a:endParaRPr>
          </a:p>
          <a:p>
            <a:pPr algn="ctr"/>
            <a:r>
              <a:rPr lang="fr-FR" sz="2000" b="1" dirty="0" err="1">
                <a:latin typeface="Times New Roman" pitchFamily="18" charset="0"/>
              </a:rPr>
              <a:t>probleme</a:t>
            </a:r>
            <a:r>
              <a:rPr lang="fr-FR" sz="2000" b="1" dirty="0">
                <a:latin typeface="Times New Roman" pitchFamily="18" charset="0"/>
              </a:rPr>
              <a:t> de </a:t>
            </a:r>
            <a:r>
              <a:rPr lang="fr-FR" sz="2000" b="1" dirty="0" err="1">
                <a:latin typeface="Times New Roman" pitchFamily="18" charset="0"/>
              </a:rPr>
              <a:t>trigonometrie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sferică</a:t>
            </a:r>
            <a:r>
              <a:rPr lang="fr-FR" sz="2000" b="1" dirty="0">
                <a:latin typeface="Times New Roman" pitchFamily="18" charset="0"/>
              </a:rPr>
              <a:t>, </a:t>
            </a:r>
            <a:r>
              <a:rPr lang="fr-FR" sz="2000" b="1" dirty="0" err="1">
                <a:latin typeface="Times New Roman" pitchFamily="18" charset="0"/>
              </a:rPr>
              <a:t>utilizând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funcţia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cotangentă</a:t>
            </a:r>
            <a:r>
              <a:rPr lang="fr-FR" sz="2000" b="1" dirty="0">
                <a:latin typeface="Times New Roman" pitchFamily="18" charset="0"/>
              </a:rPr>
              <a:t>.</a:t>
            </a:r>
          </a:p>
          <a:p>
            <a:pPr algn="ctr"/>
            <a:endParaRPr lang="en-US" sz="2000" b="1" dirty="0">
              <a:latin typeface="Times New Roman" pitchFamily="18" charset="0"/>
            </a:endParaRPr>
          </a:p>
          <a:p>
            <a:pPr algn="ctr"/>
            <a:r>
              <a:rPr lang="fr-FR" sz="2000" b="1" i="1" dirty="0">
                <a:solidFill>
                  <a:srgbClr val="0070C0"/>
                </a:solidFill>
                <a:latin typeface="Times New Roman" pitchFamily="18" charset="0"/>
              </a:rPr>
              <a:t>Al-</a:t>
            </a:r>
            <a:r>
              <a:rPr lang="fr-FR" sz="2000" b="1" i="1" dirty="0" err="1">
                <a:solidFill>
                  <a:srgbClr val="0070C0"/>
                </a:solidFill>
                <a:latin typeface="Times New Roman" pitchFamily="18" charset="0"/>
              </a:rPr>
              <a:t>Hazem</a:t>
            </a:r>
            <a:r>
              <a:rPr lang="fr-FR" sz="2000" b="1" i="1" dirty="0">
                <a:latin typeface="Times New Roman" pitchFamily="18" charset="0"/>
              </a:rPr>
              <a:t> </a:t>
            </a:r>
            <a:r>
              <a:rPr lang="fr-FR" sz="2000" b="1" dirty="0">
                <a:latin typeface="Times New Roman" pitchFamily="18" charset="0"/>
              </a:rPr>
              <a:t>(1000)</a:t>
            </a:r>
            <a:endParaRPr lang="en-US" sz="2000" b="1" dirty="0">
              <a:latin typeface="Times New Roman" pitchFamily="18" charset="0"/>
            </a:endParaRPr>
          </a:p>
          <a:p>
            <a:pPr algn="ctr"/>
            <a:r>
              <a:rPr lang="fr-FR" sz="2000" b="1" dirty="0">
                <a:latin typeface="Times New Roman" pitchFamily="18" charset="0"/>
              </a:rPr>
              <a:t>“</a:t>
            </a:r>
            <a:r>
              <a:rPr lang="fr-FR" sz="2000" b="1" i="1" dirty="0" err="1">
                <a:latin typeface="Times New Roman" pitchFamily="18" charset="0"/>
              </a:rPr>
              <a:t>Cartea</a:t>
            </a:r>
            <a:r>
              <a:rPr lang="fr-FR" sz="2000" b="1" i="1" dirty="0">
                <a:latin typeface="Times New Roman" pitchFamily="18" charset="0"/>
              </a:rPr>
              <a:t> </a:t>
            </a:r>
            <a:r>
              <a:rPr lang="fr-FR" sz="2000" b="1" i="1" dirty="0" err="1">
                <a:latin typeface="Times New Roman" pitchFamily="18" charset="0"/>
              </a:rPr>
              <a:t>opticii</a:t>
            </a:r>
            <a:r>
              <a:rPr lang="fr-FR" sz="2000" b="1" dirty="0">
                <a:latin typeface="Times New Roman" pitchFamily="18" charset="0"/>
              </a:rPr>
              <a:t>” </a:t>
            </a:r>
          </a:p>
          <a:p>
            <a:pPr algn="ctr"/>
            <a:endParaRPr lang="en-US" sz="2000" b="1" dirty="0">
              <a:latin typeface="Times New Roman" pitchFamily="18" charset="0"/>
            </a:endParaRPr>
          </a:p>
          <a:p>
            <a:pPr algn="ctr"/>
            <a:r>
              <a:rPr lang="it-IT" sz="2000" b="1" i="1" dirty="0">
                <a:solidFill>
                  <a:srgbClr val="0070C0"/>
                </a:solidFill>
                <a:latin typeface="Times New Roman" pitchFamily="18" charset="0"/>
              </a:rPr>
              <a:t>Omar Al-Khayyam </a:t>
            </a:r>
            <a:r>
              <a:rPr lang="it-IT" sz="2000" b="1" dirty="0">
                <a:latin typeface="Times New Roman" pitchFamily="18" charset="0"/>
              </a:rPr>
              <a:t>(1048 – 1123)</a:t>
            </a:r>
            <a:endParaRPr lang="en-US" sz="2000" b="1" dirty="0">
              <a:latin typeface="Times New Roman" pitchFamily="18" charset="0"/>
            </a:endParaRPr>
          </a:p>
          <a:p>
            <a:pPr algn="ctr"/>
            <a:r>
              <a:rPr lang="it-IT" sz="2000" b="1" dirty="0">
                <a:latin typeface="Times New Roman" pitchFamily="18" charset="0"/>
              </a:rPr>
              <a:t>conducătorul Observatorului astronomic din Ispahan</a:t>
            </a:r>
            <a:endParaRPr lang="en-US" sz="2000" b="1" dirty="0">
              <a:latin typeface="Times New Roman" pitchFamily="18" charset="0"/>
            </a:endParaRPr>
          </a:p>
          <a:p>
            <a:pPr algn="ctr"/>
            <a:r>
              <a:rPr lang="it-IT" sz="2000" b="1" dirty="0">
                <a:latin typeface="Times New Roman" pitchFamily="18" charset="0"/>
              </a:rPr>
              <a:t>O teorie generală a ecuaţiilor de </a:t>
            </a:r>
            <a:r>
              <a:rPr lang="it-IT" sz="2000" b="1" dirty="0" smtClean="0">
                <a:latin typeface="Times New Roman" pitchFamily="18" charset="0"/>
              </a:rPr>
              <a:t>gradul III</a:t>
            </a:r>
            <a:endParaRPr lang="it-IT" sz="2000" b="1" dirty="0">
              <a:latin typeface="Times New Roman" pitchFamily="18" charset="0"/>
            </a:endParaRPr>
          </a:p>
          <a:p>
            <a:pPr algn="ctr"/>
            <a:endParaRPr lang="it-IT" sz="2000" b="1" dirty="0">
              <a:latin typeface="Times New Roman" pitchFamily="18" charset="0"/>
            </a:endParaRPr>
          </a:p>
          <a:p>
            <a:pPr algn="ctr"/>
            <a:r>
              <a:rPr lang="it-IT" sz="2000" b="1" i="1" dirty="0">
                <a:solidFill>
                  <a:srgbClr val="0070C0"/>
                </a:solidFill>
                <a:latin typeface="Times New Roman" pitchFamily="18" charset="0"/>
              </a:rPr>
              <a:t>Al-Biruni</a:t>
            </a:r>
            <a:r>
              <a:rPr lang="it-IT" sz="2000" b="1" i="1" dirty="0">
                <a:latin typeface="Times New Roman" pitchFamily="18" charset="0"/>
              </a:rPr>
              <a:t> </a:t>
            </a:r>
            <a:r>
              <a:rPr lang="it-IT" sz="2000" b="1" dirty="0">
                <a:latin typeface="Times New Roman" pitchFamily="18" charset="0"/>
              </a:rPr>
              <a:t>(973 – 1048)</a:t>
            </a:r>
            <a:endParaRPr lang="en-US" sz="2000" b="1" dirty="0">
              <a:latin typeface="Times New Roman" pitchFamily="18" charset="0"/>
            </a:endParaRPr>
          </a:p>
          <a:p>
            <a:pPr algn="ctr"/>
            <a:r>
              <a:rPr lang="it-IT" sz="2000" b="1" dirty="0">
                <a:latin typeface="Times New Roman" pitchFamily="18" charset="0"/>
              </a:rPr>
              <a:t>în 1030 introduce cercul trigonometric</a:t>
            </a:r>
            <a:endParaRPr lang="en-US" sz="2000" b="1" dirty="0">
              <a:latin typeface="Times New Roman" pitchFamily="18" charset="0"/>
            </a:endParaRPr>
          </a:p>
          <a:p>
            <a:pPr algn="ctr"/>
            <a:r>
              <a:rPr lang="it-IT" sz="2000" b="1" dirty="0">
                <a:latin typeface="Times New Roman" pitchFamily="18" charset="0"/>
              </a:rPr>
              <a:t>calculează lungimea meridianului terestru la 41.550 km</a:t>
            </a:r>
          </a:p>
          <a:p>
            <a:pPr algn="ctr"/>
            <a:endParaRPr lang="en-US" sz="2000" b="1" dirty="0">
              <a:latin typeface="Times New Roman" pitchFamily="18" charset="0"/>
            </a:endParaRPr>
          </a:p>
          <a:p>
            <a:pPr algn="ctr"/>
            <a:r>
              <a:rPr lang="it-IT" sz="2000" b="1" i="1" dirty="0">
                <a:solidFill>
                  <a:srgbClr val="0070C0"/>
                </a:solidFill>
                <a:latin typeface="Times New Roman" pitchFamily="18" charset="0"/>
              </a:rPr>
              <a:t>Nassir ed Din al Tusi</a:t>
            </a:r>
            <a:r>
              <a:rPr lang="it-IT" sz="2000" b="1" i="1" dirty="0">
                <a:latin typeface="Times New Roman" pitchFamily="18" charset="0"/>
              </a:rPr>
              <a:t> </a:t>
            </a:r>
            <a:r>
              <a:rPr lang="it-IT" sz="2000" b="1" dirty="0">
                <a:latin typeface="Times New Roman" pitchFamily="18" charset="0"/>
              </a:rPr>
              <a:t>(1201 – 1274)</a:t>
            </a:r>
            <a:endParaRPr lang="en-US" sz="2000" b="1" dirty="0">
              <a:latin typeface="Times New Roman" pitchFamily="18" charset="0"/>
            </a:endParaRPr>
          </a:p>
          <a:p>
            <a:pPr algn="ctr"/>
            <a:r>
              <a:rPr lang="it-IT" sz="2000" b="1" dirty="0">
                <a:latin typeface="Times New Roman" pitchFamily="18" charset="0"/>
              </a:rPr>
              <a:t>conducătorul Observatorului astronomic din Maraga</a:t>
            </a:r>
            <a:endParaRPr lang="en-US" sz="2000" b="1" dirty="0">
              <a:latin typeface="Times New Roman" pitchFamily="18" charset="0"/>
            </a:endParaRPr>
          </a:p>
          <a:p>
            <a:pPr algn="ctr"/>
            <a:r>
              <a:rPr lang="it-IT" sz="2000" b="1" dirty="0">
                <a:latin typeface="Times New Roman" pitchFamily="18" charset="0"/>
              </a:rPr>
              <a:t>o expunere integrală a rezolvării triunghiurilor (plane şi sferice)</a:t>
            </a:r>
          </a:p>
          <a:p>
            <a:pPr algn="ctr"/>
            <a:endParaRPr lang="en-US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1600200"/>
            <a:ext cx="5943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</a:rPr>
              <a:t>LECTURA SUPLIMENTARA:</a:t>
            </a:r>
          </a:p>
          <a:p>
            <a:endParaRPr lang="en-US" sz="3200" b="1" dirty="0">
              <a:solidFill>
                <a:srgbClr val="00B050"/>
              </a:solidFill>
            </a:endParaRPr>
          </a:p>
          <a:p>
            <a:r>
              <a:rPr lang="en-US" sz="3200" b="1" i="1" dirty="0" smtClean="0">
                <a:solidFill>
                  <a:srgbClr val="FF0000"/>
                </a:solidFill>
              </a:rPr>
              <a:t>02 </a:t>
            </a:r>
            <a:r>
              <a:rPr lang="ro-RO" sz="3200" b="1" i="1" dirty="0" smtClean="0">
                <a:solidFill>
                  <a:srgbClr val="FF0000"/>
                </a:solidFill>
              </a:rPr>
              <a:t>lumea </a:t>
            </a:r>
            <a:r>
              <a:rPr lang="ro-RO" sz="3200" b="1" i="1" dirty="0" err="1">
                <a:solidFill>
                  <a:srgbClr val="FF0000"/>
                </a:solidFill>
              </a:rPr>
              <a:t>araba.ppt</a:t>
            </a:r>
            <a:endParaRPr lang="ro-RO" sz="32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930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9175" y="2209800"/>
            <a:ext cx="867308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4400" b="1" dirty="0" smtClean="0">
                <a:latin typeface="Times New Roman" pitchFamily="18" charset="0"/>
              </a:rPr>
              <a:t>MATEMATICA  EVULUI MEDIU</a:t>
            </a:r>
            <a:endParaRPr lang="fr-FR" sz="44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832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838200"/>
            <a:ext cx="84582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Adelard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de Bath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(1100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eghizat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student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mahomedan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la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Cordoba</a:t>
            </a:r>
          </a:p>
          <a:p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traduce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din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limba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arabă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“</a:t>
            </a:r>
            <a:r>
              <a:rPr lang="en-US" sz="24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Elementele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lui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Euclid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“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Algebra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lui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Al-</a:t>
            </a:r>
            <a:r>
              <a:rPr lang="en-US" sz="24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Horezmi</a:t>
            </a:r>
            <a:endParaRPr lang="en-US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raduce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din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limba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greacă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opera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lui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Ptolemeu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Ioannes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din </a:t>
            </a:r>
            <a:r>
              <a:rPr lang="en-US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Sevilla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şi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Gerardo din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Cremona</a:t>
            </a:r>
          </a:p>
          <a:p>
            <a:endParaRPr 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tudiază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la Toledo</a:t>
            </a:r>
          </a:p>
          <a:p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raduc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circa 80 de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lucrări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din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arabă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921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234950" y="2014023"/>
            <a:ext cx="8681736" cy="2831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s-ES_tradnl" sz="3200" b="1" dirty="0" err="1" smtClean="0">
                <a:latin typeface="Times New Roman" pitchFamily="18" charset="0"/>
                <a:cs typeface="Times New Roman" pitchFamily="18" charset="0"/>
              </a:rPr>
              <a:t>Plecând</a:t>
            </a:r>
            <a:r>
              <a:rPr lang="es-ES_tradnl" sz="3200" b="1" dirty="0" smtClean="0">
                <a:latin typeface="Times New Roman" pitchFamily="18" charset="0"/>
                <a:cs typeface="Times New Roman" pitchFamily="18" charset="0"/>
              </a:rPr>
              <a:t> de la o </a:t>
            </a:r>
            <a:r>
              <a:rPr lang="es-ES_tradnl" sz="3200" b="1" dirty="0" err="1" smtClean="0">
                <a:latin typeface="Times New Roman" pitchFamily="18" charset="0"/>
                <a:cs typeface="Times New Roman" pitchFamily="18" charset="0"/>
              </a:rPr>
              <a:t>singură</a:t>
            </a:r>
            <a:r>
              <a:rPr lang="es-ES_tradnl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3200" b="1" dirty="0" err="1" smtClean="0">
                <a:latin typeface="Times New Roman" pitchFamily="18" charset="0"/>
                <a:cs typeface="Times New Roman" pitchFamily="18" charset="0"/>
              </a:rPr>
              <a:t>pereche</a:t>
            </a:r>
            <a:r>
              <a:rPr lang="es-ES_tradnl" sz="3200" b="1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s-ES_tradnl" sz="3200" b="1" dirty="0" err="1" smtClean="0">
                <a:latin typeface="Times New Roman" pitchFamily="18" charset="0"/>
                <a:cs typeface="Times New Roman" pitchFamily="18" charset="0"/>
              </a:rPr>
              <a:t>iepuri</a:t>
            </a:r>
            <a:r>
              <a:rPr lang="es-ES_tradnl" sz="32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it-IT" sz="3200" b="1" dirty="0" smtClean="0">
                <a:latin typeface="Times New Roman" pitchFamily="18" charset="0"/>
                <a:cs typeface="Times New Roman" pitchFamily="18" charset="0"/>
              </a:rPr>
              <a:t>şi ştiind că fiecare pereche de iepuri produce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it-IT" sz="3200" b="1" dirty="0" smtClean="0">
                <a:latin typeface="Times New Roman" pitchFamily="18" charset="0"/>
                <a:cs typeface="Times New Roman" pitchFamily="18" charset="0"/>
              </a:rPr>
              <a:t>în fiecare lună o nouă pereche de iepuri,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it-IT" sz="3200" b="1" dirty="0" smtClean="0">
                <a:latin typeface="Times New Roman" pitchFamily="18" charset="0"/>
                <a:cs typeface="Times New Roman" pitchFamily="18" charset="0"/>
              </a:rPr>
              <a:t>care devine productivă la vârsta de o lună,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it-IT" sz="3200" b="1" dirty="0" smtClean="0">
                <a:latin typeface="Times New Roman" pitchFamily="18" charset="0"/>
                <a:cs typeface="Times New Roman" pitchFamily="18" charset="0"/>
              </a:rPr>
              <a:t>calculaţi câte perechi de iepuri vor fi după n luni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it-IT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981200" y="838200"/>
            <a:ext cx="43615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800" b="1" dirty="0">
                <a:latin typeface="Times New Roman" pitchFamily="18" charset="0"/>
                <a:cs typeface="Times New Roman" pitchFamily="18" charset="0"/>
              </a:rPr>
              <a:t>PROBLEMA IEPURILOR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Fluffy bunnies family tre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81000"/>
            <a:ext cx="6019800" cy="505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762000" y="6019800"/>
            <a:ext cx="800732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0, 1, 1, 2, 3, 5, 8, 13, 21, 34</a:t>
            </a:r>
            <a:r>
              <a:rPr lang="en-US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55, 89, </a:t>
            </a:r>
            <a:r>
              <a:rPr lang="en-US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68980" y="2036237"/>
            <a:ext cx="9004452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it-IT" sz="2400" b="1" dirty="0">
                <a:latin typeface="Times New Roman" pitchFamily="18" charset="0"/>
              </a:rPr>
              <a:t>1202 </a:t>
            </a:r>
            <a:r>
              <a:rPr lang="it-IT" sz="2400" b="1" i="1" dirty="0">
                <a:latin typeface="Times New Roman" pitchFamily="18" charset="0"/>
              </a:rPr>
              <a:t>“</a:t>
            </a:r>
            <a:r>
              <a:rPr lang="it-IT" sz="2400" b="1" i="1" dirty="0">
                <a:solidFill>
                  <a:srgbClr val="00B050"/>
                </a:solidFill>
                <a:latin typeface="Times New Roman" pitchFamily="18" charset="0"/>
              </a:rPr>
              <a:t>Incipit Liber Abacci</a:t>
            </a:r>
            <a:r>
              <a:rPr lang="it-IT" sz="2400" b="1" i="1" dirty="0">
                <a:latin typeface="Times New Roman" pitchFamily="18" charset="0"/>
              </a:rPr>
              <a:t>”</a:t>
            </a:r>
            <a:endParaRPr lang="en-US" sz="2400" b="1" dirty="0">
              <a:latin typeface="Times New Roman" pitchFamily="18" charset="0"/>
            </a:endParaRPr>
          </a:p>
          <a:p>
            <a:pPr algn="ctr"/>
            <a:r>
              <a:rPr lang="it-IT" sz="2400" b="1" dirty="0">
                <a:latin typeface="Times New Roman" pitchFamily="18" charset="0"/>
              </a:rPr>
              <a:t>( compositus a </a:t>
            </a:r>
            <a:r>
              <a:rPr lang="it-IT" sz="2400" b="1" i="1" dirty="0">
                <a:latin typeface="Times New Roman" pitchFamily="18" charset="0"/>
              </a:rPr>
              <a:t>Leonardo </a:t>
            </a:r>
            <a:r>
              <a:rPr lang="it-IT" sz="2400" b="1" i="1" dirty="0">
                <a:solidFill>
                  <a:srgbClr val="FF0000"/>
                </a:solidFill>
                <a:latin typeface="Times New Roman" pitchFamily="18" charset="0"/>
              </a:rPr>
              <a:t>fi</a:t>
            </a:r>
            <a:r>
              <a:rPr lang="it-IT" sz="2400" b="1" i="1" dirty="0">
                <a:latin typeface="Times New Roman" pitchFamily="18" charset="0"/>
              </a:rPr>
              <a:t>lius </a:t>
            </a:r>
            <a:r>
              <a:rPr lang="it-IT" sz="2400" b="1" i="1" dirty="0">
                <a:solidFill>
                  <a:srgbClr val="FF0000"/>
                </a:solidFill>
                <a:latin typeface="Times New Roman" pitchFamily="18" charset="0"/>
              </a:rPr>
              <a:t>Bonacci</a:t>
            </a:r>
            <a:r>
              <a:rPr lang="it-IT" sz="2400" b="1" i="1" dirty="0">
                <a:latin typeface="Times New Roman" pitchFamily="18" charset="0"/>
              </a:rPr>
              <a:t> Pisano</a:t>
            </a:r>
            <a:r>
              <a:rPr lang="it-IT" sz="2400" b="1" dirty="0">
                <a:latin typeface="Times New Roman" pitchFamily="18" charset="0"/>
              </a:rPr>
              <a:t>)</a:t>
            </a:r>
            <a:endParaRPr lang="en-US" sz="2400" b="1" dirty="0">
              <a:latin typeface="Times New Roman" pitchFamily="18" charset="0"/>
            </a:endParaRPr>
          </a:p>
          <a:p>
            <a:pPr algn="ctr"/>
            <a:r>
              <a:rPr lang="it-IT" sz="2400" b="1" dirty="0">
                <a:latin typeface="Times New Roman" pitchFamily="18" charset="0"/>
              </a:rPr>
              <a:t>introduce pentru prima dată în Europa sistemul de numeraţie arab</a:t>
            </a:r>
          </a:p>
          <a:p>
            <a:pPr algn="ctr"/>
            <a:endParaRPr lang="it-IT" sz="2400" b="1" dirty="0">
              <a:latin typeface="Times New Roman" pitchFamily="18" charset="0"/>
            </a:endParaRPr>
          </a:p>
          <a:p>
            <a:pPr algn="ctr"/>
            <a:endParaRPr lang="en-US" sz="2400" b="1" dirty="0">
              <a:latin typeface="Times New Roman" pitchFamily="18" charset="0"/>
            </a:endParaRPr>
          </a:p>
          <a:p>
            <a:pPr algn="ctr"/>
            <a:r>
              <a:rPr lang="it-IT" sz="2400" b="1" dirty="0">
                <a:latin typeface="Times New Roman" pitchFamily="18" charset="0"/>
              </a:rPr>
              <a:t>1220 </a:t>
            </a:r>
            <a:r>
              <a:rPr lang="it-IT" sz="2400" b="1" i="1" dirty="0">
                <a:latin typeface="Times New Roman" pitchFamily="18" charset="0"/>
              </a:rPr>
              <a:t>“</a:t>
            </a:r>
            <a:r>
              <a:rPr lang="it-IT" sz="2400" b="1" i="1" dirty="0">
                <a:solidFill>
                  <a:srgbClr val="00B050"/>
                </a:solidFill>
                <a:latin typeface="Times New Roman" pitchFamily="18" charset="0"/>
              </a:rPr>
              <a:t>Practica Geomitriae</a:t>
            </a:r>
            <a:r>
              <a:rPr lang="it-IT" sz="2400" b="1" i="1" dirty="0">
                <a:latin typeface="Times New Roman" pitchFamily="18" charset="0"/>
              </a:rPr>
              <a:t>”</a:t>
            </a:r>
            <a:endParaRPr lang="en-US" sz="2400" b="1" dirty="0">
              <a:latin typeface="Times New Roman" pitchFamily="18" charset="0"/>
            </a:endParaRPr>
          </a:p>
          <a:p>
            <a:pPr algn="ctr"/>
            <a:r>
              <a:rPr lang="it-IT" sz="2400" b="1" dirty="0">
                <a:latin typeface="Times New Roman" pitchFamily="18" charset="0"/>
              </a:rPr>
              <a:t>compendiu de rezultate din geometrie şi trigonometrie</a:t>
            </a:r>
          </a:p>
          <a:p>
            <a:pPr algn="ctr"/>
            <a:endParaRPr lang="it-IT" sz="2400" b="1" dirty="0">
              <a:latin typeface="Times New Roman" pitchFamily="18" charset="0"/>
            </a:endParaRPr>
          </a:p>
          <a:p>
            <a:pPr algn="ctr"/>
            <a:endParaRPr lang="en-US" sz="2400" b="1" dirty="0">
              <a:latin typeface="Times New Roman" pitchFamily="18" charset="0"/>
            </a:endParaRPr>
          </a:p>
          <a:p>
            <a:pPr algn="ctr"/>
            <a:r>
              <a:rPr lang="it-IT" sz="2400" b="1" dirty="0">
                <a:latin typeface="Times New Roman" pitchFamily="18" charset="0"/>
              </a:rPr>
              <a:t>1225 </a:t>
            </a:r>
            <a:r>
              <a:rPr lang="it-IT" sz="2400" b="1" i="1" dirty="0">
                <a:latin typeface="Times New Roman" pitchFamily="18" charset="0"/>
              </a:rPr>
              <a:t>“</a:t>
            </a:r>
            <a:r>
              <a:rPr lang="it-IT" sz="2400" b="1" i="1" dirty="0">
                <a:solidFill>
                  <a:srgbClr val="00B050"/>
                </a:solidFill>
                <a:latin typeface="Times New Roman" pitchFamily="18" charset="0"/>
              </a:rPr>
              <a:t>Liber Quadratorum</a:t>
            </a:r>
            <a:r>
              <a:rPr lang="it-IT" sz="2400" b="1" i="1" dirty="0">
                <a:latin typeface="Times New Roman" pitchFamily="18" charset="0"/>
              </a:rPr>
              <a:t>”</a:t>
            </a:r>
            <a:r>
              <a:rPr lang="it-IT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calculul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radicalilor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cubici</a:t>
            </a:r>
            <a:endParaRPr lang="en-US" sz="2400" b="1" dirty="0">
              <a:latin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15433" y="620263"/>
            <a:ext cx="47115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600" b="1" dirty="0">
                <a:latin typeface="Times New Roman" pitchFamily="18" charset="0"/>
              </a:rPr>
              <a:t>LEONARDO PISANO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73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2209800"/>
            <a:ext cx="5791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Poate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fi bine </a:t>
            </a:r>
            <a:r>
              <a:rPr lang="en-US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ne </a:t>
            </a:r>
            <a:r>
              <a:rPr lang="en-US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reamintim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era cu </a:t>
            </a:r>
            <a:r>
              <a:rPr lang="en-US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numerele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astea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…</a:t>
            </a:r>
            <a:endParaRPr lang="ro-RO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95400" y="3429000"/>
            <a:ext cx="5943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rgbClr val="FF0000"/>
                </a:solidFill>
              </a:rPr>
              <a:t>03 </a:t>
            </a:r>
            <a:r>
              <a:rPr lang="en-US" sz="3200" b="1" i="1" dirty="0" err="1" smtClean="0">
                <a:solidFill>
                  <a:srgbClr val="FF0000"/>
                </a:solidFill>
              </a:rPr>
              <a:t>fibo</a:t>
            </a:r>
            <a:r>
              <a:rPr lang="ro-RO" sz="3200" b="1" i="1" dirty="0" smtClean="0">
                <a:solidFill>
                  <a:srgbClr val="FF0000"/>
                </a:solidFill>
              </a:rPr>
              <a:t>.</a:t>
            </a:r>
            <a:r>
              <a:rPr lang="en-US" sz="3200" b="1" i="1" dirty="0" err="1" smtClean="0">
                <a:solidFill>
                  <a:srgbClr val="FF0000"/>
                </a:solidFill>
              </a:rPr>
              <a:t>cpp</a:t>
            </a:r>
            <a:endParaRPr lang="en-US" sz="3200" b="1" i="1" dirty="0" smtClean="0">
              <a:solidFill>
                <a:srgbClr val="FF0000"/>
              </a:solidFill>
            </a:endParaRPr>
          </a:p>
          <a:p>
            <a:r>
              <a:rPr lang="en-US" sz="3200" b="1" i="1" dirty="0" smtClean="0">
                <a:solidFill>
                  <a:srgbClr val="FF0000"/>
                </a:solidFill>
              </a:rPr>
              <a:t>04 </a:t>
            </a:r>
            <a:r>
              <a:rPr lang="en-US" sz="3200" b="1" i="1" dirty="0" err="1">
                <a:solidFill>
                  <a:srgbClr val="FF0000"/>
                </a:solidFill>
              </a:rPr>
              <a:t>fibonacc</a:t>
            </a:r>
            <a:r>
              <a:rPr lang="ro-RO" sz="3200" b="1" i="1" dirty="0">
                <a:solidFill>
                  <a:srgbClr val="FF0000"/>
                </a:solidFill>
              </a:rPr>
              <a:t>.</a:t>
            </a:r>
            <a:r>
              <a:rPr lang="en-US" sz="3200" b="1" i="1" dirty="0" err="1" smtClean="0">
                <a:solidFill>
                  <a:srgbClr val="FF0000"/>
                </a:solidFill>
              </a:rPr>
              <a:t>cpp</a:t>
            </a:r>
            <a:endParaRPr lang="ro-RO" sz="3200" b="1" i="1" dirty="0">
              <a:solidFill>
                <a:srgbClr val="FF0000"/>
              </a:solidFill>
            </a:endParaRPr>
          </a:p>
          <a:p>
            <a:r>
              <a:rPr lang="en-US" sz="3200" b="1" i="1" dirty="0" smtClean="0">
                <a:solidFill>
                  <a:srgbClr val="FF0000"/>
                </a:solidFill>
              </a:rPr>
              <a:t>05 </a:t>
            </a:r>
            <a:r>
              <a:rPr lang="en-US" sz="3200" b="1" i="1" dirty="0" err="1" smtClean="0">
                <a:solidFill>
                  <a:srgbClr val="FF0000"/>
                </a:solidFill>
              </a:rPr>
              <a:t>fiborec</a:t>
            </a:r>
            <a:r>
              <a:rPr lang="ro-RO" sz="3200" b="1" i="1" dirty="0">
                <a:solidFill>
                  <a:srgbClr val="FF0000"/>
                </a:solidFill>
              </a:rPr>
              <a:t>.</a:t>
            </a:r>
            <a:r>
              <a:rPr lang="en-US" sz="3200" b="1" i="1" dirty="0" err="1" smtClean="0">
                <a:solidFill>
                  <a:srgbClr val="FF0000"/>
                </a:solidFill>
              </a:rPr>
              <a:t>cpp</a:t>
            </a:r>
            <a:endParaRPr lang="en-US" sz="32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227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5" name="Picture 5" descr="spirala+Fibonacc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405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5" descr="3114723951_bf3d540c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0" y="1157288"/>
            <a:ext cx="4762500" cy="454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5" descr="fibonacc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285875"/>
            <a:ext cx="57150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 descr="fibonacci-sequence-robert-toda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524000"/>
            <a:ext cx="5715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9" name="Picture 5" descr="fibonacci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0" y="690563"/>
            <a:ext cx="3619500" cy="547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3" name="Picture 5" descr="sunflow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0" y="1643063"/>
            <a:ext cx="4762500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7" name="Picture 5" descr="tumblr_me8j0a04M21r5ye7jo1_4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000250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714500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24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304800" y="1081445"/>
            <a:ext cx="8577989" cy="4647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3200" b="1" dirty="0" err="1">
                <a:latin typeface="Times New Roman" pitchFamily="18" charset="0"/>
              </a:rPr>
              <a:t>Metoda</a:t>
            </a:r>
            <a:r>
              <a:rPr lang="en-US" sz="3200" b="1" dirty="0">
                <a:latin typeface="Times New Roman" pitchFamily="18" charset="0"/>
              </a:rPr>
              <a:t> FIBONACCI</a:t>
            </a:r>
          </a:p>
          <a:p>
            <a:endParaRPr lang="en-US" sz="2400" b="1" dirty="0">
              <a:latin typeface="Times New Roman" pitchFamily="18" charset="0"/>
            </a:endParaRPr>
          </a:p>
          <a:p>
            <a:r>
              <a:rPr lang="en-US" sz="2400" b="1" dirty="0" err="1">
                <a:latin typeface="Times New Roman" pitchFamily="18" charset="0"/>
              </a:rPr>
              <a:t>utilizatǎ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pentru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optimizarea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sistemelor</a:t>
            </a:r>
            <a:endParaRPr lang="en-US" sz="2400" b="1" dirty="0">
              <a:latin typeface="Times New Roman" pitchFamily="18" charset="0"/>
            </a:endParaRPr>
          </a:p>
          <a:p>
            <a:r>
              <a:rPr lang="en-US" sz="2400" b="1" dirty="0" err="1">
                <a:latin typeface="Times New Roman" pitchFamily="18" charset="0"/>
              </a:rPr>
              <a:t>monovariabile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neliniare,cu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restricţii</a:t>
            </a:r>
            <a:endParaRPr lang="en-US" sz="2400" b="1" dirty="0">
              <a:latin typeface="Times New Roman" pitchFamily="18" charset="0"/>
            </a:endParaRPr>
          </a:p>
          <a:p>
            <a:r>
              <a:rPr lang="en-US" sz="2400" b="1" dirty="0" err="1">
                <a:latin typeface="Times New Roman" pitchFamily="18" charset="0"/>
              </a:rPr>
              <a:t>minimizeazǎ</a:t>
            </a:r>
            <a:r>
              <a:rPr lang="en-US" sz="2400" b="1" dirty="0">
                <a:latin typeface="Times New Roman" pitchFamily="18" charset="0"/>
              </a:rPr>
              <a:t> y(u) cu a</a:t>
            </a:r>
            <a:r>
              <a:rPr lang="en-US" sz="2400" b="1" baseline="-25000" dirty="0">
                <a:latin typeface="Times New Roman" pitchFamily="18" charset="0"/>
              </a:rPr>
              <a:t>1</a:t>
            </a:r>
            <a:r>
              <a:rPr lang="en-US" sz="2400" b="1" dirty="0">
                <a:latin typeface="Times New Roman" pitchFamily="18" charset="0"/>
              </a:rPr>
              <a:t> &lt; u &lt; </a:t>
            </a:r>
            <a:r>
              <a:rPr lang="en-US" sz="2400" b="1" dirty="0" smtClean="0">
                <a:latin typeface="Times New Roman" pitchFamily="18" charset="0"/>
              </a:rPr>
              <a:t>b</a:t>
            </a:r>
            <a:r>
              <a:rPr lang="en-US" sz="2400" b="1" baseline="-25000" dirty="0" smtClean="0">
                <a:latin typeface="Times New Roman" pitchFamily="18" charset="0"/>
              </a:rPr>
              <a:t>1</a:t>
            </a:r>
            <a:endParaRPr lang="en-US" sz="2400" b="1" dirty="0">
              <a:latin typeface="Times New Roman" pitchFamily="18" charset="0"/>
            </a:endParaRPr>
          </a:p>
          <a:p>
            <a:endParaRPr lang="en-US" sz="2400" b="1" dirty="0">
              <a:latin typeface="Times New Roman" pitchFamily="18" charset="0"/>
            </a:endParaRPr>
          </a:p>
          <a:p>
            <a:r>
              <a:rPr lang="en-US" sz="2400" b="1" dirty="0" err="1">
                <a:latin typeface="Times New Roman" pitchFamily="18" charset="0"/>
              </a:rPr>
              <a:t>Limitele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superioarǎ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şi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inferioarǎ</a:t>
            </a:r>
            <a:r>
              <a:rPr lang="en-US" sz="2400" b="1" dirty="0">
                <a:latin typeface="Times New Roman" pitchFamily="18" charset="0"/>
              </a:rPr>
              <a:t> b1 </a:t>
            </a:r>
            <a:r>
              <a:rPr lang="en-US" sz="2400" b="1" dirty="0" err="1">
                <a:latin typeface="Times New Roman" pitchFamily="18" charset="0"/>
              </a:rPr>
              <a:t>şi</a:t>
            </a:r>
            <a:r>
              <a:rPr lang="en-US" sz="2400" b="1" dirty="0">
                <a:latin typeface="Times New Roman" pitchFamily="18" charset="0"/>
              </a:rPr>
              <a:t> a1 </a:t>
            </a:r>
            <a:r>
              <a:rPr lang="en-US" sz="2400" b="1" dirty="0" err="1">
                <a:latin typeface="Times New Roman" pitchFamily="18" charset="0"/>
              </a:rPr>
              <a:t>sunt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constante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impuse</a:t>
            </a:r>
            <a:r>
              <a:rPr lang="en-US" sz="2400" b="1" dirty="0">
                <a:latin typeface="Times New Roman" pitchFamily="18" charset="0"/>
              </a:rPr>
              <a:t>.</a:t>
            </a:r>
          </a:p>
          <a:p>
            <a:r>
              <a:rPr lang="en-US" sz="2400" b="1" dirty="0" err="1">
                <a:latin typeface="Times New Roman" pitchFamily="18" charset="0"/>
              </a:rPr>
              <a:t>Dacǎ</a:t>
            </a:r>
            <a:r>
              <a:rPr lang="en-US" sz="2400" b="1" dirty="0">
                <a:latin typeface="Times New Roman" pitchFamily="18" charset="0"/>
              </a:rPr>
              <a:t> o </a:t>
            </a:r>
            <a:r>
              <a:rPr lang="en-US" sz="2400" b="1" dirty="0" err="1" smtClean="0">
                <a:latin typeface="Times New Roman" pitchFamily="18" charset="0"/>
              </a:rPr>
              <a:t>functie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en-US" sz="2400" b="1" dirty="0">
                <a:latin typeface="Times New Roman" pitchFamily="18" charset="0"/>
              </a:rPr>
              <a:t>y(u) </a:t>
            </a:r>
            <a:r>
              <a:rPr lang="en-US" sz="2400" b="1" dirty="0" err="1">
                <a:latin typeface="Times New Roman" pitchFamily="18" charset="0"/>
              </a:rPr>
              <a:t>este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unimodalǎ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pe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intervalul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</a:rPr>
              <a:t>dat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en-US" sz="2400" b="1" dirty="0">
                <a:latin typeface="Times New Roman" pitchFamily="18" charset="0"/>
              </a:rPr>
              <a:t>[a1, b1],</a:t>
            </a:r>
          </a:p>
          <a:p>
            <a:r>
              <a:rPr lang="en-US" sz="2400" b="1" dirty="0" err="1">
                <a:latin typeface="Times New Roman" pitchFamily="18" charset="0"/>
              </a:rPr>
              <a:t>atunci</a:t>
            </a:r>
            <a:r>
              <a:rPr lang="en-US" sz="2400" b="1" dirty="0">
                <a:latin typeface="Times New Roman" pitchFamily="18" charset="0"/>
              </a:rPr>
              <a:t>, </a:t>
            </a:r>
            <a:r>
              <a:rPr lang="en-US" sz="2400" b="1" dirty="0" err="1">
                <a:latin typeface="Times New Roman" pitchFamily="18" charset="0"/>
              </a:rPr>
              <a:t>fiind</a:t>
            </a:r>
            <a:r>
              <a:rPr lang="en-US" sz="2400" b="1" dirty="0">
                <a:latin typeface="Times New Roman" pitchFamily="18" charset="0"/>
              </a:rPr>
              <a:t> date </a:t>
            </a:r>
            <a:r>
              <a:rPr lang="en-US" sz="2400" b="1" dirty="0" err="1">
                <a:latin typeface="Times New Roman" pitchFamily="18" charset="0"/>
              </a:rPr>
              <a:t>douǎ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valori</a:t>
            </a:r>
            <a:r>
              <a:rPr lang="en-US" sz="2400" b="1" dirty="0">
                <a:latin typeface="Times New Roman" pitchFamily="18" charset="0"/>
              </a:rPr>
              <a:t> ale </a:t>
            </a:r>
            <a:r>
              <a:rPr lang="en-US" sz="2400" b="1" dirty="0" err="1" smtClean="0">
                <a:latin typeface="Times New Roman" pitchFamily="18" charset="0"/>
              </a:rPr>
              <a:t>variabilei</a:t>
            </a:r>
            <a:r>
              <a:rPr lang="en-US" sz="2400" b="1" dirty="0" smtClean="0">
                <a:latin typeface="Times New Roman" pitchFamily="18" charset="0"/>
              </a:rPr>
              <a:t>,</a:t>
            </a:r>
            <a:endParaRPr lang="en-US" sz="2400" b="1" dirty="0">
              <a:latin typeface="Times New Roman" pitchFamily="18" charset="0"/>
            </a:endParaRPr>
          </a:p>
          <a:p>
            <a:r>
              <a:rPr lang="en-US" sz="2400" b="1" dirty="0">
                <a:latin typeface="Times New Roman" pitchFamily="18" charset="0"/>
              </a:rPr>
              <a:t>situate de </a:t>
            </a:r>
            <a:r>
              <a:rPr lang="en-US" sz="2400" b="1" dirty="0" err="1">
                <a:latin typeface="Times New Roman" pitchFamily="18" charset="0"/>
              </a:rPr>
              <a:t>aceeaşi</a:t>
            </a:r>
            <a:r>
              <a:rPr lang="en-US" sz="2400" b="1" dirty="0">
                <a:latin typeface="Times New Roman" pitchFamily="18" charset="0"/>
              </a:rPr>
              <a:t> parte a </a:t>
            </a:r>
            <a:r>
              <a:rPr lang="en-US" sz="2400" b="1" dirty="0" err="1">
                <a:latin typeface="Times New Roman" pitchFamily="18" charset="0"/>
              </a:rPr>
              <a:t>optimului</a:t>
            </a:r>
            <a:r>
              <a:rPr lang="en-US" sz="2400" b="1" dirty="0">
                <a:latin typeface="Times New Roman" pitchFamily="18" charset="0"/>
              </a:rPr>
              <a:t>,</a:t>
            </a:r>
          </a:p>
          <a:p>
            <a:r>
              <a:rPr lang="en-US" sz="2400" b="1" dirty="0" err="1">
                <a:latin typeface="Times New Roman" pitchFamily="18" charset="0"/>
              </a:rPr>
              <a:t>cea</a:t>
            </a:r>
            <a:r>
              <a:rPr lang="en-US" sz="2400" b="1" dirty="0">
                <a:latin typeface="Times New Roman" pitchFamily="18" charset="0"/>
              </a:rPr>
              <a:t> care </a:t>
            </a:r>
            <a:r>
              <a:rPr lang="en-US" sz="2400" b="1" dirty="0" err="1">
                <a:latin typeface="Times New Roman" pitchFamily="18" charset="0"/>
              </a:rPr>
              <a:t>aste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mai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aproape</a:t>
            </a:r>
            <a:r>
              <a:rPr lang="en-US" sz="2400" b="1" dirty="0">
                <a:latin typeface="Times New Roman" pitchFamily="18" charset="0"/>
              </a:rPr>
              <a:t> de </a:t>
            </a:r>
            <a:r>
              <a:rPr lang="en-US" sz="2400" b="1" dirty="0" err="1">
                <a:latin typeface="Times New Roman" pitchFamily="18" charset="0"/>
              </a:rPr>
              <a:t>aceasta</a:t>
            </a:r>
            <a:endParaRPr lang="en-US" sz="2400" b="1" dirty="0">
              <a:latin typeface="Times New Roman" pitchFamily="18" charset="0"/>
            </a:endParaRPr>
          </a:p>
          <a:p>
            <a:r>
              <a:rPr lang="en-US" sz="2400" b="1" dirty="0" err="1">
                <a:latin typeface="Times New Roman" pitchFamily="18" charset="0"/>
              </a:rPr>
              <a:t>va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furniza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pentru</a:t>
            </a:r>
            <a:r>
              <a:rPr lang="en-US" sz="2400" b="1" dirty="0">
                <a:latin typeface="Times New Roman" pitchFamily="18" charset="0"/>
              </a:rPr>
              <a:t>  </a:t>
            </a:r>
            <a:r>
              <a:rPr lang="en-US" sz="2400" b="1" dirty="0" err="1">
                <a:latin typeface="Times New Roman" pitchFamily="18" charset="0"/>
              </a:rPr>
              <a:t>funcţie</a:t>
            </a:r>
            <a:r>
              <a:rPr lang="en-US" sz="2400" b="1" dirty="0">
                <a:latin typeface="Times New Roman" pitchFamily="18" charset="0"/>
              </a:rPr>
              <a:t> o </a:t>
            </a:r>
            <a:r>
              <a:rPr lang="en-US" sz="2400" b="1" dirty="0" err="1">
                <a:latin typeface="Times New Roman" pitchFamily="18" charset="0"/>
              </a:rPr>
              <a:t>valoare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mai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</a:rPr>
              <a:t>bunǎ</a:t>
            </a:r>
            <a:endParaRPr lang="en-US" sz="2400" b="1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043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033"/>
            <a:ext cx="9144000" cy="6469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77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979954"/>
            <a:ext cx="8682185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it-IT" sz="2400" b="1" dirty="0">
                <a:solidFill>
                  <a:srgbClr val="0070C0"/>
                </a:solidFill>
                <a:latin typeface="Times New Roman" pitchFamily="18" charset="0"/>
              </a:rPr>
              <a:t>Pasul 1.</a:t>
            </a:r>
            <a:r>
              <a:rPr lang="it-IT" sz="2400" b="1" dirty="0">
                <a:latin typeface="Times New Roman" pitchFamily="18" charset="0"/>
              </a:rPr>
              <a:t> Se delimitezǎ pentru investigaţie intevalul L</a:t>
            </a:r>
            <a:r>
              <a:rPr lang="it-IT" sz="2400" b="1" baseline="-25000" dirty="0">
                <a:latin typeface="Times New Roman" pitchFamily="18" charset="0"/>
              </a:rPr>
              <a:t>1</a:t>
            </a:r>
            <a:r>
              <a:rPr lang="it-IT" sz="2400" b="1" dirty="0">
                <a:latin typeface="Times New Roman" pitchFamily="18" charset="0"/>
              </a:rPr>
              <a:t> = [a</a:t>
            </a:r>
            <a:r>
              <a:rPr lang="it-IT" sz="2400" b="1" baseline="-25000" dirty="0">
                <a:latin typeface="Times New Roman" pitchFamily="18" charset="0"/>
              </a:rPr>
              <a:t>1</a:t>
            </a:r>
            <a:r>
              <a:rPr lang="it-IT" sz="2400" b="1" dirty="0">
                <a:latin typeface="Times New Roman" pitchFamily="18" charset="0"/>
              </a:rPr>
              <a:t>, b</a:t>
            </a:r>
            <a:r>
              <a:rPr lang="it-IT" sz="2400" b="1" baseline="-25000" dirty="0">
                <a:latin typeface="Times New Roman" pitchFamily="18" charset="0"/>
              </a:rPr>
              <a:t>1</a:t>
            </a:r>
            <a:r>
              <a:rPr lang="it-IT" sz="2400" b="1" dirty="0">
                <a:latin typeface="Times New Roman" pitchFamily="18" charset="0"/>
              </a:rPr>
              <a:t>] .</a:t>
            </a:r>
          </a:p>
          <a:p>
            <a:endParaRPr lang="en-US" sz="2400" b="1" dirty="0">
              <a:latin typeface="Times New Roman" pitchFamily="18" charset="0"/>
            </a:endParaRPr>
          </a:p>
          <a:p>
            <a:r>
              <a:rPr lang="it-IT" sz="2400" b="1" dirty="0">
                <a:solidFill>
                  <a:srgbClr val="0070C0"/>
                </a:solidFill>
                <a:latin typeface="Times New Roman" pitchFamily="18" charset="0"/>
              </a:rPr>
              <a:t>Pasul 2.</a:t>
            </a:r>
            <a:r>
              <a:rPr lang="it-IT" sz="2400" b="1" dirty="0">
                <a:latin typeface="Times New Roman" pitchFamily="18" charset="0"/>
              </a:rPr>
              <a:t> Se impune precizia doritǎ, prin valoarea </a:t>
            </a:r>
            <a:r>
              <a:rPr lang="it-IT" sz="2400" b="1" dirty="0">
                <a:solidFill>
                  <a:srgbClr val="FF0000"/>
                </a:solidFill>
                <a:latin typeface="Times New Roman" pitchFamily="18" charset="0"/>
              </a:rPr>
              <a:t>α</a:t>
            </a:r>
          </a:p>
          <a:p>
            <a:r>
              <a:rPr lang="it-IT" sz="2400" b="1" dirty="0">
                <a:latin typeface="Times New Roman" pitchFamily="18" charset="0"/>
              </a:rPr>
              <a:t>şi se determinǎ câte numere </a:t>
            </a:r>
            <a:r>
              <a:rPr lang="it-IT" sz="2400" b="1" dirty="0" smtClean="0">
                <a:latin typeface="Times New Roman" pitchFamily="18" charset="0"/>
              </a:rPr>
              <a:t>Fibonacci </a:t>
            </a:r>
            <a:r>
              <a:rPr lang="it-IT" sz="2400" b="1" dirty="0">
                <a:latin typeface="Times New Roman" pitchFamily="18" charset="0"/>
              </a:rPr>
              <a:t>vor fi utilizate</a:t>
            </a:r>
          </a:p>
          <a:p>
            <a:r>
              <a:rPr lang="it-IT" sz="2400" b="1" dirty="0">
                <a:latin typeface="Times New Roman" pitchFamily="18" charset="0"/>
              </a:rPr>
              <a:t>pentru atingerea preciziei dorite, din relaţia:</a:t>
            </a: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1509" name="Object 5"/>
          <p:cNvGraphicFramePr>
            <a:graphicFrameLocks noChangeAspect="1"/>
          </p:cNvGraphicFramePr>
          <p:nvPr/>
        </p:nvGraphicFramePr>
        <p:xfrm>
          <a:off x="2971800" y="3429000"/>
          <a:ext cx="1676400" cy="1423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3" r:id="rId3" imgW="508000" imgH="431800" progId="Equation.DSMT4">
                  <p:embed/>
                </p:oleObj>
              </mc:Choice>
              <mc:Fallback>
                <p:oleObj r:id="rId3" imgW="508000" imgH="4318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3429000"/>
                        <a:ext cx="1676400" cy="1423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0" y="773024"/>
            <a:ext cx="814838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_tradnl" sz="2400" b="1" dirty="0" err="1">
                <a:solidFill>
                  <a:srgbClr val="0070C0"/>
                </a:solidFill>
                <a:latin typeface="Times New Roman" pitchFamily="18" charset="0"/>
              </a:rPr>
              <a:t>Pasul</a:t>
            </a:r>
            <a:r>
              <a:rPr lang="es-ES_tradnl" sz="2400" b="1" dirty="0">
                <a:solidFill>
                  <a:srgbClr val="0070C0"/>
                </a:solidFill>
                <a:latin typeface="Times New Roman" pitchFamily="18" charset="0"/>
              </a:rPr>
              <a:t> 3.</a:t>
            </a:r>
            <a:r>
              <a:rPr lang="es-ES_tradnl" sz="2400" b="1" dirty="0">
                <a:latin typeface="Times New Roman" pitchFamily="18" charset="0"/>
              </a:rPr>
              <a:t> Se </a:t>
            </a:r>
            <a:r>
              <a:rPr lang="es-ES_tradnl" sz="2400" b="1" dirty="0" err="1">
                <a:latin typeface="Times New Roman" pitchFamily="18" charset="0"/>
              </a:rPr>
              <a:t>determinǎ</a:t>
            </a:r>
            <a:r>
              <a:rPr lang="es-ES_tradnl" sz="2400" b="1" dirty="0">
                <a:latin typeface="Times New Roman" pitchFamily="18" charset="0"/>
              </a:rPr>
              <a:t> </a:t>
            </a:r>
            <a:r>
              <a:rPr lang="es-ES_tradnl" sz="2400" b="1" dirty="0" err="1">
                <a:latin typeface="Times New Roman" pitchFamily="18" charset="0"/>
              </a:rPr>
              <a:t>primele</a:t>
            </a:r>
            <a:r>
              <a:rPr lang="es-ES_tradnl" sz="2400" b="1" dirty="0">
                <a:latin typeface="Times New Roman" pitchFamily="18" charset="0"/>
              </a:rPr>
              <a:t> </a:t>
            </a:r>
            <a:r>
              <a:rPr lang="es-ES_tradnl" sz="2400" b="1" dirty="0" err="1">
                <a:latin typeface="Times New Roman" pitchFamily="18" charset="0"/>
              </a:rPr>
              <a:t>douǎ</a:t>
            </a:r>
            <a:r>
              <a:rPr lang="es-ES_tradnl" sz="2400" b="1" dirty="0">
                <a:latin typeface="Times New Roman" pitchFamily="18" charset="0"/>
              </a:rPr>
              <a:t> </a:t>
            </a:r>
            <a:r>
              <a:rPr lang="es-ES_tradnl" sz="2400" b="1" dirty="0" err="1">
                <a:latin typeface="Times New Roman" pitchFamily="18" charset="0"/>
              </a:rPr>
              <a:t>puncte</a:t>
            </a:r>
            <a:r>
              <a:rPr lang="es-ES_tradnl" sz="2400" b="1" dirty="0">
                <a:latin typeface="Times New Roman" pitchFamily="18" charset="0"/>
              </a:rPr>
              <a:t> u</a:t>
            </a:r>
            <a:r>
              <a:rPr lang="es-ES_tradnl" sz="2400" b="1" baseline="-25000" dirty="0">
                <a:latin typeface="Times New Roman" pitchFamily="18" charset="0"/>
              </a:rPr>
              <a:t>1</a:t>
            </a:r>
            <a:r>
              <a:rPr lang="es-ES_tradnl" sz="2400" b="1" dirty="0">
                <a:latin typeface="Times New Roman" pitchFamily="18" charset="0"/>
              </a:rPr>
              <a:t> </a:t>
            </a:r>
            <a:r>
              <a:rPr lang="es-ES_tradnl" sz="2400" b="1" dirty="0" err="1">
                <a:latin typeface="Times New Roman" pitchFamily="18" charset="0"/>
              </a:rPr>
              <a:t>şi</a:t>
            </a:r>
            <a:r>
              <a:rPr lang="es-ES_tradnl" sz="2400" b="1" dirty="0">
                <a:latin typeface="Times New Roman" pitchFamily="18" charset="0"/>
              </a:rPr>
              <a:t> u</a:t>
            </a:r>
            <a:r>
              <a:rPr lang="es-ES_tradnl" sz="2400" b="1" baseline="-25000" dirty="0">
                <a:latin typeface="Times New Roman" pitchFamily="18" charset="0"/>
              </a:rPr>
              <a:t>2</a:t>
            </a:r>
            <a:r>
              <a:rPr lang="es-ES_tradnl" sz="2400" b="1" dirty="0">
                <a:latin typeface="Times New Roman" pitchFamily="18" charset="0"/>
              </a:rPr>
              <a:t> (u</a:t>
            </a:r>
            <a:r>
              <a:rPr lang="es-ES_tradnl" sz="2400" b="1" baseline="-25000" dirty="0">
                <a:latin typeface="Times New Roman" pitchFamily="18" charset="0"/>
              </a:rPr>
              <a:t>1</a:t>
            </a:r>
            <a:r>
              <a:rPr lang="es-ES_tradnl" sz="2400" b="1" dirty="0">
                <a:latin typeface="Times New Roman" pitchFamily="18" charset="0"/>
              </a:rPr>
              <a:t> &lt; u</a:t>
            </a:r>
            <a:r>
              <a:rPr lang="es-ES_tradnl" sz="2400" b="1" baseline="-25000" dirty="0">
                <a:latin typeface="Times New Roman" pitchFamily="18" charset="0"/>
              </a:rPr>
              <a:t>2</a:t>
            </a:r>
            <a:r>
              <a:rPr lang="es-ES_tradnl" sz="2400" b="1" dirty="0">
                <a:latin typeface="Times New Roman" pitchFamily="18" charset="0"/>
              </a:rPr>
              <a:t>)</a:t>
            </a:r>
          </a:p>
          <a:p>
            <a:r>
              <a:rPr lang="es-ES_tradnl" sz="2400" b="1" dirty="0">
                <a:latin typeface="Times New Roman" pitchFamily="18" charset="0"/>
              </a:rPr>
              <a:t>la </a:t>
            </a:r>
            <a:r>
              <a:rPr lang="es-ES_tradnl" sz="2400" b="1" dirty="0" err="1">
                <a:latin typeface="Times New Roman" pitchFamily="18" charset="0"/>
              </a:rPr>
              <a:t>disanţa</a:t>
            </a:r>
            <a:r>
              <a:rPr lang="es-ES_tradnl" sz="2400" b="1" dirty="0">
                <a:latin typeface="Times New Roman" pitchFamily="18" charset="0"/>
              </a:rPr>
              <a:t> l</a:t>
            </a:r>
            <a:r>
              <a:rPr lang="es-ES_tradnl" sz="2400" b="1" baseline="-25000" dirty="0">
                <a:latin typeface="Times New Roman" pitchFamily="18" charset="0"/>
              </a:rPr>
              <a:t>1</a:t>
            </a:r>
            <a:r>
              <a:rPr lang="es-ES_tradnl" sz="2400" b="1" dirty="0">
                <a:latin typeface="Times New Roman" pitchFamily="18" charset="0"/>
              </a:rPr>
              <a:t> de </a:t>
            </a:r>
            <a:r>
              <a:rPr lang="es-ES_tradnl" sz="2400" b="1" dirty="0" err="1">
                <a:latin typeface="Times New Roman" pitchFamily="18" charset="0"/>
              </a:rPr>
              <a:t>capetele</a:t>
            </a:r>
            <a:r>
              <a:rPr lang="es-ES_tradnl" sz="2400" b="1" dirty="0">
                <a:latin typeface="Times New Roman" pitchFamily="18" charset="0"/>
              </a:rPr>
              <a:t> </a:t>
            </a:r>
            <a:r>
              <a:rPr lang="es-ES_tradnl" sz="2400" b="1" dirty="0" err="1">
                <a:latin typeface="Times New Roman" pitchFamily="18" charset="0"/>
              </a:rPr>
              <a:t>intervalului</a:t>
            </a:r>
            <a:r>
              <a:rPr lang="es-ES_tradnl" sz="2400" b="1" dirty="0">
                <a:latin typeface="Times New Roman" pitchFamily="18" charset="0"/>
              </a:rPr>
              <a:t> [a</a:t>
            </a:r>
            <a:r>
              <a:rPr lang="es-ES_tradnl" sz="2400" b="1" baseline="-25000" dirty="0">
                <a:latin typeface="Times New Roman" pitchFamily="18" charset="0"/>
              </a:rPr>
              <a:t>1</a:t>
            </a:r>
            <a:r>
              <a:rPr lang="es-ES_tradnl" sz="2400" b="1" dirty="0">
                <a:latin typeface="Times New Roman" pitchFamily="18" charset="0"/>
              </a:rPr>
              <a:t>, b</a:t>
            </a:r>
            <a:r>
              <a:rPr lang="es-ES_tradnl" sz="2400" b="1" baseline="-25000" dirty="0">
                <a:latin typeface="Times New Roman" pitchFamily="18" charset="0"/>
              </a:rPr>
              <a:t>1</a:t>
            </a:r>
            <a:r>
              <a:rPr lang="es-ES_tradnl" sz="2400" b="1" dirty="0">
                <a:latin typeface="Times New Roman" pitchFamily="18" charset="0"/>
              </a:rPr>
              <a:t>]:</a:t>
            </a:r>
            <a:endParaRPr lang="en-US" sz="2400" b="1" dirty="0">
              <a:latin typeface="Times New Roman" pitchFamily="18" charset="0"/>
            </a:endParaRPr>
          </a:p>
          <a:p>
            <a:pPr eaLnBrk="0" hangingPunct="0"/>
            <a:endParaRPr lang="en-US" sz="2400" b="1" dirty="0">
              <a:latin typeface="Times New Roman" pitchFamily="18" charset="0"/>
            </a:endParaRPr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0" y="29765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2535" name="Object 7"/>
          <p:cNvGraphicFramePr>
            <a:graphicFrameLocks noChangeAspect="1"/>
          </p:cNvGraphicFramePr>
          <p:nvPr/>
        </p:nvGraphicFramePr>
        <p:xfrm>
          <a:off x="2819400" y="2438400"/>
          <a:ext cx="2533650" cy="297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9" r:id="rId3" imgW="774364" imgH="901309" progId="Equation.DSMT4">
                  <p:embed/>
                </p:oleObj>
              </mc:Choice>
              <mc:Fallback>
                <p:oleObj r:id="rId3" imgW="774364" imgH="901309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2438400"/>
                        <a:ext cx="2533650" cy="297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984161"/>
            <a:ext cx="7918386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_tradnl" sz="2400" b="1" dirty="0" err="1">
                <a:solidFill>
                  <a:srgbClr val="0070C0"/>
                </a:solidFill>
                <a:latin typeface="Times New Roman" pitchFamily="18" charset="0"/>
              </a:rPr>
              <a:t>Pasul</a:t>
            </a:r>
            <a:r>
              <a:rPr lang="es-ES_tradnl" sz="2400" b="1" dirty="0">
                <a:solidFill>
                  <a:srgbClr val="0070C0"/>
                </a:solidFill>
                <a:latin typeface="Times New Roman" pitchFamily="18" charset="0"/>
              </a:rPr>
              <a:t> 4.</a:t>
            </a:r>
            <a:r>
              <a:rPr lang="es-ES_tradnl" sz="2400" b="1" dirty="0">
                <a:latin typeface="Times New Roman" pitchFamily="18" charset="0"/>
              </a:rPr>
              <a:t> Se </a:t>
            </a:r>
            <a:r>
              <a:rPr lang="es-ES_tradnl" sz="2400" b="1" dirty="0" err="1">
                <a:latin typeface="Times New Roman" pitchFamily="18" charset="0"/>
              </a:rPr>
              <a:t>evalueazǎ</a:t>
            </a:r>
            <a:r>
              <a:rPr lang="es-ES_tradnl" sz="2400" b="1" dirty="0">
                <a:latin typeface="Times New Roman" pitchFamily="18" charset="0"/>
              </a:rPr>
              <a:t> </a:t>
            </a:r>
            <a:r>
              <a:rPr lang="es-ES_tradnl" sz="2400" b="1" dirty="0" err="1">
                <a:latin typeface="Times New Roman" pitchFamily="18" charset="0"/>
              </a:rPr>
              <a:t>funcţia</a:t>
            </a:r>
            <a:r>
              <a:rPr lang="es-ES_tradnl" sz="2400" b="1" dirty="0">
                <a:latin typeface="Times New Roman" pitchFamily="18" charset="0"/>
              </a:rPr>
              <a:t> y(u) </a:t>
            </a:r>
            <a:r>
              <a:rPr lang="es-ES_tradnl" sz="2400" b="1" dirty="0" err="1">
                <a:latin typeface="Times New Roman" pitchFamily="18" charset="0"/>
              </a:rPr>
              <a:t>în</a:t>
            </a:r>
            <a:r>
              <a:rPr lang="es-ES_tradnl" sz="2400" b="1" dirty="0">
                <a:latin typeface="Times New Roman" pitchFamily="18" charset="0"/>
              </a:rPr>
              <a:t> </a:t>
            </a:r>
            <a:r>
              <a:rPr lang="es-ES_tradnl" sz="2400" b="1" dirty="0" err="1">
                <a:latin typeface="Times New Roman" pitchFamily="18" charset="0"/>
              </a:rPr>
              <a:t>punctele</a:t>
            </a:r>
            <a:r>
              <a:rPr lang="es-ES_tradnl" sz="2400" b="1" dirty="0">
                <a:latin typeface="Times New Roman" pitchFamily="18" charset="0"/>
              </a:rPr>
              <a:t> u</a:t>
            </a:r>
            <a:r>
              <a:rPr lang="es-ES_tradnl" sz="2400" b="1" baseline="-25000" dirty="0">
                <a:latin typeface="Times New Roman" pitchFamily="18" charset="0"/>
              </a:rPr>
              <a:t>1</a:t>
            </a:r>
            <a:r>
              <a:rPr lang="es-ES_tradnl" sz="2400" b="1" dirty="0">
                <a:latin typeface="Times New Roman" pitchFamily="18" charset="0"/>
              </a:rPr>
              <a:t> </a:t>
            </a:r>
            <a:r>
              <a:rPr lang="es-ES_tradnl" sz="2400" b="1" dirty="0" err="1">
                <a:latin typeface="Times New Roman" pitchFamily="18" charset="0"/>
              </a:rPr>
              <a:t>şi</a:t>
            </a:r>
            <a:r>
              <a:rPr lang="es-ES_tradnl" sz="2400" b="1" dirty="0">
                <a:latin typeface="Times New Roman" pitchFamily="18" charset="0"/>
              </a:rPr>
              <a:t> u</a:t>
            </a:r>
            <a:r>
              <a:rPr lang="es-ES_tradnl" sz="2400" b="1" baseline="-25000" dirty="0">
                <a:latin typeface="Times New Roman" pitchFamily="18" charset="0"/>
              </a:rPr>
              <a:t>2</a:t>
            </a:r>
          </a:p>
          <a:p>
            <a:r>
              <a:rPr lang="es-ES_tradnl" sz="2400" b="1" dirty="0" err="1">
                <a:latin typeface="Times New Roman" pitchFamily="18" charset="0"/>
              </a:rPr>
              <a:t>şi</a:t>
            </a:r>
            <a:r>
              <a:rPr lang="es-ES_tradnl" sz="2400" b="1" dirty="0">
                <a:latin typeface="Times New Roman" pitchFamily="18" charset="0"/>
              </a:rPr>
              <a:t> se </a:t>
            </a:r>
            <a:r>
              <a:rPr lang="es-ES_tradnl" sz="2400" b="1" dirty="0" err="1">
                <a:latin typeface="Times New Roman" pitchFamily="18" charset="0"/>
              </a:rPr>
              <a:t>eliminǎ</a:t>
            </a:r>
            <a:r>
              <a:rPr lang="es-ES_tradnl" sz="2400" b="1" dirty="0">
                <a:latin typeface="Times New Roman" pitchFamily="18" charset="0"/>
              </a:rPr>
              <a:t> o parte </a:t>
            </a:r>
            <a:r>
              <a:rPr lang="es-ES_tradnl" sz="2400" b="1" dirty="0" err="1">
                <a:latin typeface="Times New Roman" pitchFamily="18" charset="0"/>
              </a:rPr>
              <a:t>din</a:t>
            </a:r>
            <a:r>
              <a:rPr lang="es-ES_tradnl" sz="2400" b="1" dirty="0">
                <a:latin typeface="Times New Roman" pitchFamily="18" charset="0"/>
              </a:rPr>
              <a:t> </a:t>
            </a:r>
            <a:r>
              <a:rPr lang="es-ES_tradnl" sz="2400" b="1" dirty="0" err="1">
                <a:latin typeface="Times New Roman" pitchFamily="18" charset="0"/>
              </a:rPr>
              <a:t>intervalul</a:t>
            </a:r>
            <a:r>
              <a:rPr lang="es-ES_tradnl" sz="2400" b="1" dirty="0">
                <a:latin typeface="Times New Roman" pitchFamily="18" charset="0"/>
              </a:rPr>
              <a:t>     [a</a:t>
            </a:r>
            <a:r>
              <a:rPr lang="es-ES_tradnl" sz="2400" b="1" baseline="-25000" dirty="0">
                <a:latin typeface="Times New Roman" pitchFamily="18" charset="0"/>
              </a:rPr>
              <a:t>1</a:t>
            </a:r>
            <a:r>
              <a:rPr lang="es-ES_tradnl" sz="2400" b="1" dirty="0">
                <a:latin typeface="Times New Roman" pitchFamily="18" charset="0"/>
              </a:rPr>
              <a:t>, b</a:t>
            </a:r>
            <a:r>
              <a:rPr lang="es-ES_tradnl" sz="2400" b="1" baseline="-25000" dirty="0">
                <a:latin typeface="Times New Roman" pitchFamily="18" charset="0"/>
              </a:rPr>
              <a:t>1</a:t>
            </a:r>
            <a:r>
              <a:rPr lang="es-ES_tradnl" sz="2400" b="1" dirty="0">
                <a:latin typeface="Times New Roman" pitchFamily="18" charset="0"/>
              </a:rPr>
              <a:t>] </a:t>
            </a:r>
            <a:r>
              <a:rPr lang="es-ES_tradnl" sz="2400" b="1" dirty="0" err="1">
                <a:latin typeface="Times New Roman" pitchFamily="18" charset="0"/>
              </a:rPr>
              <a:t>prin</a:t>
            </a:r>
            <a:r>
              <a:rPr lang="es-ES_tradnl" sz="2400" b="1" dirty="0">
                <a:latin typeface="Times New Roman" pitchFamily="18" charset="0"/>
              </a:rPr>
              <a:t> </a:t>
            </a:r>
            <a:r>
              <a:rPr lang="es-ES_tradnl" sz="2400" b="1" dirty="0" err="1">
                <a:latin typeface="Times New Roman" pitchFamily="18" charset="0"/>
              </a:rPr>
              <a:t>relaţiile</a:t>
            </a:r>
            <a:r>
              <a:rPr lang="es-ES_tradnl" sz="2400" b="1" dirty="0">
                <a:latin typeface="Times New Roman" pitchFamily="18" charset="0"/>
              </a:rPr>
              <a:t> :</a:t>
            </a:r>
            <a:endParaRPr lang="en-US" sz="2400" b="1" dirty="0">
              <a:latin typeface="Times New Roman" pitchFamily="18" charset="0"/>
            </a:endParaRPr>
          </a:p>
          <a:p>
            <a:pPr eaLnBrk="0" hangingPunct="0"/>
            <a:endParaRPr lang="en-US" sz="2400" b="1" dirty="0">
              <a:latin typeface="Times New Roman" pitchFamily="18" charset="0"/>
            </a:endParaRP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0" y="2094896"/>
            <a:ext cx="12611145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_tradnl" sz="2400" b="1" dirty="0">
                <a:latin typeface="Times New Roman" pitchFamily="18" charset="0"/>
              </a:rPr>
              <a:t>- </a:t>
            </a:r>
            <a:r>
              <a:rPr lang="es-ES_tradnl" sz="2400" b="1" dirty="0" err="1">
                <a:latin typeface="Times New Roman" pitchFamily="18" charset="0"/>
              </a:rPr>
              <a:t>pentru</a:t>
            </a:r>
            <a:r>
              <a:rPr lang="es-ES_tradnl" sz="2400" b="1" dirty="0">
                <a:latin typeface="Times New Roman" pitchFamily="18" charset="0"/>
              </a:rPr>
              <a:t> 			y(u</a:t>
            </a:r>
            <a:r>
              <a:rPr lang="es-ES_tradnl" sz="2400" b="1" baseline="-25000" dirty="0">
                <a:latin typeface="Times New Roman" pitchFamily="18" charset="0"/>
              </a:rPr>
              <a:t>­1</a:t>
            </a:r>
            <a:r>
              <a:rPr lang="es-ES_tradnl" sz="2400" b="1" dirty="0">
                <a:latin typeface="Times New Roman" pitchFamily="18" charset="0"/>
              </a:rPr>
              <a:t>) &lt; y(u</a:t>
            </a:r>
            <a:r>
              <a:rPr lang="es-ES_tradnl" sz="2400" b="1" baseline="-25000" dirty="0">
                <a:latin typeface="Times New Roman" pitchFamily="18" charset="0"/>
              </a:rPr>
              <a:t>2</a:t>
            </a:r>
            <a:r>
              <a:rPr lang="es-ES_tradnl" sz="2400" b="1" dirty="0">
                <a:latin typeface="Times New Roman" pitchFamily="18" charset="0"/>
              </a:rPr>
              <a:t>)	         a</a:t>
            </a:r>
            <a:r>
              <a:rPr lang="es-ES_tradnl" sz="2400" b="1" baseline="-25000" dirty="0">
                <a:latin typeface="Times New Roman" pitchFamily="18" charset="0"/>
              </a:rPr>
              <a:t>1</a:t>
            </a:r>
            <a:r>
              <a:rPr lang="es-ES_tradnl" sz="2400" b="1" dirty="0">
                <a:latin typeface="Times New Roman" pitchFamily="18" charset="0"/>
              </a:rPr>
              <a:t> ≤ u* ≤ u</a:t>
            </a:r>
            <a:r>
              <a:rPr lang="es-ES_tradnl" sz="2400" b="1" baseline="-25000" dirty="0">
                <a:latin typeface="Times New Roman" pitchFamily="18" charset="0"/>
              </a:rPr>
              <a:t>2</a:t>
            </a:r>
            <a:r>
              <a:rPr lang="es-ES_tradnl" sz="2400" b="1" dirty="0">
                <a:latin typeface="Times New Roman" pitchFamily="18" charset="0"/>
              </a:rPr>
              <a:t>                                                       (9)</a:t>
            </a:r>
            <a:endParaRPr lang="en-US" sz="2400" b="1" dirty="0">
              <a:latin typeface="Times New Roman" pitchFamily="18" charset="0"/>
            </a:endParaRPr>
          </a:p>
          <a:p>
            <a:pPr>
              <a:buFontTx/>
              <a:buChar char="-"/>
            </a:pPr>
            <a:r>
              <a:rPr lang="es-ES_tradnl" sz="2400" b="1" dirty="0">
                <a:latin typeface="Times New Roman" pitchFamily="18" charset="0"/>
              </a:rPr>
              <a:t> </a:t>
            </a:r>
            <a:r>
              <a:rPr lang="es-ES_tradnl" sz="2400" b="1" dirty="0" err="1">
                <a:latin typeface="Times New Roman" pitchFamily="18" charset="0"/>
              </a:rPr>
              <a:t>pentru</a:t>
            </a:r>
            <a:r>
              <a:rPr lang="es-ES_tradnl" sz="2400" b="1" dirty="0">
                <a:latin typeface="Times New Roman" pitchFamily="18" charset="0"/>
              </a:rPr>
              <a:t>			y(u­</a:t>
            </a:r>
            <a:r>
              <a:rPr lang="es-ES_tradnl" sz="2400" b="1" baseline="-25000" dirty="0">
                <a:latin typeface="Times New Roman" pitchFamily="18" charset="0"/>
              </a:rPr>
              <a:t>1</a:t>
            </a:r>
            <a:r>
              <a:rPr lang="es-ES_tradnl" sz="2400" b="1" dirty="0">
                <a:latin typeface="Times New Roman" pitchFamily="18" charset="0"/>
              </a:rPr>
              <a:t>) &gt; y(u</a:t>
            </a:r>
            <a:r>
              <a:rPr lang="es-ES_tradnl" sz="2400" b="1" baseline="-25000" dirty="0">
                <a:latin typeface="Times New Roman" pitchFamily="18" charset="0"/>
              </a:rPr>
              <a:t>2</a:t>
            </a:r>
            <a:r>
              <a:rPr lang="es-ES_tradnl" sz="2400" b="1" dirty="0">
                <a:latin typeface="Times New Roman" pitchFamily="18" charset="0"/>
              </a:rPr>
              <a:t>)	         u</a:t>
            </a:r>
            <a:r>
              <a:rPr lang="es-ES_tradnl" sz="2400" b="1" baseline="-25000" dirty="0">
                <a:latin typeface="Times New Roman" pitchFamily="18" charset="0"/>
              </a:rPr>
              <a:t>1</a:t>
            </a:r>
            <a:r>
              <a:rPr lang="es-ES_tradnl" sz="2400" b="1" dirty="0">
                <a:latin typeface="Times New Roman" pitchFamily="18" charset="0"/>
              </a:rPr>
              <a:t> ≤ u* ≤ b</a:t>
            </a:r>
            <a:r>
              <a:rPr lang="es-ES_tradnl" sz="2400" b="1" baseline="-25000" dirty="0">
                <a:latin typeface="Times New Roman" pitchFamily="18" charset="0"/>
              </a:rPr>
              <a:t>1</a:t>
            </a:r>
          </a:p>
          <a:p>
            <a:endParaRPr lang="en-US" sz="2400" b="1" dirty="0">
              <a:latin typeface="Times New Roman" pitchFamily="18" charset="0"/>
            </a:endParaRPr>
          </a:p>
          <a:p>
            <a:r>
              <a:rPr lang="es-ES_tradnl" sz="2400" b="1" dirty="0" err="1">
                <a:latin typeface="Times New Roman" pitchFamily="18" charset="0"/>
              </a:rPr>
              <a:t>unde</a:t>
            </a:r>
            <a:r>
              <a:rPr lang="es-ES_tradnl" sz="2400" b="1" dirty="0">
                <a:latin typeface="Times New Roman" pitchFamily="18" charset="0"/>
              </a:rPr>
              <a:t> u* este </a:t>
            </a:r>
            <a:r>
              <a:rPr lang="es-ES_tradnl" sz="2400" b="1" dirty="0" err="1">
                <a:latin typeface="Times New Roman" pitchFamily="18" charset="0"/>
              </a:rPr>
              <a:t>punctul</a:t>
            </a:r>
            <a:r>
              <a:rPr lang="es-ES_tradnl" sz="2400" b="1" dirty="0">
                <a:latin typeface="Times New Roman" pitchFamily="18" charset="0"/>
              </a:rPr>
              <a:t> de </a:t>
            </a:r>
            <a:r>
              <a:rPr lang="es-ES_tradnl" sz="2400" b="1" dirty="0" err="1">
                <a:latin typeface="Times New Roman" pitchFamily="18" charset="0"/>
              </a:rPr>
              <a:t>optim</a:t>
            </a:r>
            <a:r>
              <a:rPr lang="es-ES_tradnl" sz="2400" b="1" dirty="0">
                <a:latin typeface="Times New Roman" pitchFamily="18" charset="0"/>
              </a:rPr>
              <a:t> ce </a:t>
            </a:r>
            <a:r>
              <a:rPr lang="es-ES_tradnl" sz="2400" b="1" dirty="0" err="1">
                <a:latin typeface="Times New Roman" pitchFamily="18" charset="0"/>
              </a:rPr>
              <a:t>trebuie</a:t>
            </a:r>
            <a:r>
              <a:rPr lang="es-ES_tradnl" sz="2400" b="1" dirty="0">
                <a:latin typeface="Times New Roman" pitchFamily="18" charset="0"/>
              </a:rPr>
              <a:t> </a:t>
            </a:r>
            <a:r>
              <a:rPr lang="es-ES_tradnl" sz="2400" b="1" dirty="0" err="1">
                <a:latin typeface="Times New Roman" pitchFamily="18" charset="0"/>
              </a:rPr>
              <a:t>localizat</a:t>
            </a:r>
            <a:r>
              <a:rPr lang="es-ES_tradnl" sz="2400" b="1" dirty="0"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457200" y="1595864"/>
            <a:ext cx="735329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_tradnl" sz="2400" b="1" dirty="0" err="1">
                <a:latin typeface="Times New Roman" pitchFamily="18" charset="0"/>
              </a:rPr>
              <a:t>Noul</a:t>
            </a:r>
            <a:r>
              <a:rPr lang="es-ES_tradnl" sz="2400" b="1" dirty="0">
                <a:latin typeface="Times New Roman" pitchFamily="18" charset="0"/>
              </a:rPr>
              <a:t> </a:t>
            </a:r>
            <a:r>
              <a:rPr lang="es-ES_tradnl" sz="2400" b="1" dirty="0" err="1">
                <a:latin typeface="Times New Roman" pitchFamily="18" charset="0"/>
              </a:rPr>
              <a:t>interval</a:t>
            </a:r>
            <a:r>
              <a:rPr lang="es-ES_tradnl" sz="2400" b="1" dirty="0">
                <a:latin typeface="Times New Roman" pitchFamily="18" charset="0"/>
              </a:rPr>
              <a:t> </a:t>
            </a:r>
            <a:r>
              <a:rPr lang="es-ES_tradnl" sz="2400" b="1" dirty="0" err="1">
                <a:latin typeface="Times New Roman" pitchFamily="18" charset="0"/>
              </a:rPr>
              <a:t>pentru</a:t>
            </a:r>
            <a:r>
              <a:rPr lang="es-ES_tradnl" sz="2400" b="1" dirty="0">
                <a:latin typeface="Times New Roman" pitchFamily="18" charset="0"/>
              </a:rPr>
              <a:t> </a:t>
            </a:r>
            <a:r>
              <a:rPr lang="es-ES_tradnl" sz="2400" b="1" dirty="0" err="1">
                <a:latin typeface="Times New Roman" pitchFamily="18" charset="0"/>
              </a:rPr>
              <a:t>investigaţie</a:t>
            </a:r>
            <a:r>
              <a:rPr lang="es-ES_tradnl" sz="2400" b="1" dirty="0">
                <a:latin typeface="Times New Roman" pitchFamily="18" charset="0"/>
              </a:rPr>
              <a:t> este: 	L</a:t>
            </a:r>
            <a:r>
              <a:rPr lang="es-ES_tradnl" sz="2400" b="1" baseline="-25000" dirty="0">
                <a:latin typeface="Times New Roman" pitchFamily="18" charset="0"/>
              </a:rPr>
              <a:t>2</a:t>
            </a:r>
            <a:r>
              <a:rPr lang="es-ES_tradnl" sz="2400" b="1" dirty="0">
                <a:latin typeface="Times New Roman" pitchFamily="18" charset="0"/>
              </a:rPr>
              <a:t> = [a</a:t>
            </a:r>
            <a:r>
              <a:rPr lang="es-ES_tradnl" sz="2400" b="1" baseline="-25000" dirty="0">
                <a:latin typeface="Times New Roman" pitchFamily="18" charset="0"/>
              </a:rPr>
              <a:t>2</a:t>
            </a:r>
            <a:r>
              <a:rPr lang="es-ES_tradnl" sz="2400" b="1" dirty="0">
                <a:latin typeface="Times New Roman" pitchFamily="18" charset="0"/>
              </a:rPr>
              <a:t>, b</a:t>
            </a:r>
            <a:r>
              <a:rPr lang="es-ES_tradnl" sz="2400" b="1" baseline="-25000" dirty="0">
                <a:latin typeface="Times New Roman" pitchFamily="18" charset="0"/>
              </a:rPr>
              <a:t>2</a:t>
            </a:r>
            <a:r>
              <a:rPr lang="es-ES_tradnl" sz="2400" b="1" dirty="0">
                <a:latin typeface="Times New Roman" pitchFamily="18" charset="0"/>
              </a:rPr>
              <a:t>]</a:t>
            </a:r>
            <a:endParaRPr lang="en-US" sz="2400" b="1" dirty="0">
              <a:latin typeface="Times New Roman" pitchFamily="18" charset="0"/>
            </a:endParaRPr>
          </a:p>
          <a:p>
            <a:r>
              <a:rPr lang="es-ES_tradnl" sz="2400" b="1" dirty="0" err="1">
                <a:latin typeface="Times New Roman" pitchFamily="18" charset="0"/>
              </a:rPr>
              <a:t>unde</a:t>
            </a:r>
            <a:r>
              <a:rPr lang="es-ES_tradnl" sz="2400" b="1" dirty="0">
                <a:latin typeface="Times New Roman" pitchFamily="18" charset="0"/>
              </a:rPr>
              <a:t> </a:t>
            </a: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4581" name="Object 5"/>
          <p:cNvGraphicFramePr>
            <a:graphicFrameLocks noChangeAspect="1"/>
          </p:cNvGraphicFramePr>
          <p:nvPr/>
        </p:nvGraphicFramePr>
        <p:xfrm>
          <a:off x="2209800" y="3124200"/>
          <a:ext cx="4724400" cy="153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5" r:id="rId3" imgW="1320227" imgH="431613" progId="Equation.DSMT4">
                  <p:embed/>
                </p:oleObj>
              </mc:Choice>
              <mc:Fallback>
                <p:oleObj r:id="rId3" imgW="1320227" imgH="431613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3124200"/>
                        <a:ext cx="4724400" cy="1530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422921" y="1058258"/>
            <a:ext cx="7220246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just"/>
            <a:r>
              <a:rPr lang="es-ES_tradnl" sz="24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Pasul</a:t>
            </a:r>
            <a:r>
              <a:rPr lang="es-ES_tradnl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5.</a:t>
            </a:r>
            <a:r>
              <a:rPr lang="es-ES_tradnl" sz="2400" b="1" dirty="0">
                <a:latin typeface="Times New Roman" pitchFamily="18" charset="0"/>
                <a:cs typeface="Times New Roman" pitchFamily="18" charset="0"/>
              </a:rPr>
              <a:t> Se </a:t>
            </a:r>
            <a:r>
              <a:rPr lang="es-ES_tradnl" sz="2400" b="1" dirty="0" err="1">
                <a:latin typeface="Times New Roman" pitchFamily="18" charset="0"/>
                <a:cs typeface="Times New Roman" pitchFamily="18" charset="0"/>
              </a:rPr>
              <a:t>plaseazǎ</a:t>
            </a:r>
            <a:r>
              <a:rPr lang="es-ES_tradnl" sz="2400" b="1" dirty="0">
                <a:latin typeface="Times New Roman" pitchFamily="18" charset="0"/>
                <a:cs typeface="Times New Roman" pitchFamily="18" charset="0"/>
              </a:rPr>
              <a:t> un al </a:t>
            </a:r>
            <a:r>
              <a:rPr lang="es-ES_tradnl" sz="2400" b="1" dirty="0" err="1">
                <a:latin typeface="Times New Roman" pitchFamily="18" charset="0"/>
                <a:cs typeface="Times New Roman" pitchFamily="18" charset="0"/>
              </a:rPr>
              <a:t>treilea</a:t>
            </a:r>
            <a:r>
              <a:rPr lang="es-ES_tradnl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2400" b="1" dirty="0" err="1">
                <a:latin typeface="Times New Roman" pitchFamily="18" charset="0"/>
                <a:cs typeface="Times New Roman" pitchFamily="18" charset="0"/>
              </a:rPr>
              <a:t>punct</a:t>
            </a:r>
            <a:r>
              <a:rPr lang="es-ES_tradnl" sz="2400" b="1" dirty="0">
                <a:latin typeface="Times New Roman" pitchFamily="18" charset="0"/>
                <a:cs typeface="Times New Roman" pitchFamily="18" charset="0"/>
              </a:rPr>
              <a:t> u</a:t>
            </a:r>
            <a:r>
              <a:rPr lang="es-ES_tradnl" sz="2400" b="1" baseline="-30000" dirty="0">
                <a:latin typeface="Times New Roman" pitchFamily="18" charset="0"/>
                <a:cs typeface="Times New Roman" pitchFamily="18" charset="0"/>
              </a:rPr>
              <a:t>3</a:t>
            </a:r>
            <a:endParaRPr lang="es-ES_tradnl" sz="24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s-ES_tradnl" sz="2400" b="1" dirty="0" err="1"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es-ES_tradnl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2400" b="1" dirty="0" err="1">
                <a:latin typeface="Times New Roman" pitchFamily="18" charset="0"/>
                <a:cs typeface="Times New Roman" pitchFamily="18" charset="0"/>
              </a:rPr>
              <a:t>noul</a:t>
            </a:r>
            <a:r>
              <a:rPr lang="es-ES_tradnl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2400" b="1" dirty="0" err="1">
                <a:latin typeface="Times New Roman" pitchFamily="18" charset="0"/>
                <a:cs typeface="Times New Roman" pitchFamily="18" charset="0"/>
              </a:rPr>
              <a:t>subinterval</a:t>
            </a:r>
            <a:r>
              <a:rPr lang="es-ES_tradnl" sz="2400" b="1" dirty="0">
                <a:latin typeface="Times New Roman" pitchFamily="18" charset="0"/>
                <a:cs typeface="Times New Roman" pitchFamily="18" charset="0"/>
              </a:rPr>
              <a:t> L</a:t>
            </a:r>
            <a:r>
              <a:rPr lang="es-ES_tradnl" sz="2400" b="1" baseline="-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s-ES_tradnl" sz="24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s-ES_tradnl" sz="2400" b="1" dirty="0" err="1">
                <a:latin typeface="Times New Roman" pitchFamily="18" charset="0"/>
                <a:cs typeface="Times New Roman" pitchFamily="18" charset="0"/>
              </a:rPr>
              <a:t>simetric</a:t>
            </a:r>
            <a:r>
              <a:rPr lang="es-ES_tradnl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2400" b="1" dirty="0" err="1">
                <a:latin typeface="Times New Roman" pitchFamily="18" charset="0"/>
                <a:cs typeface="Times New Roman" pitchFamily="18" charset="0"/>
              </a:rPr>
              <a:t>faţǎ</a:t>
            </a:r>
            <a:r>
              <a:rPr lang="es-ES_tradnl" sz="2400" b="1" dirty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s-ES_tradnl" sz="2400" b="1" dirty="0" err="1">
                <a:latin typeface="Times New Roman" pitchFamily="18" charset="0"/>
                <a:cs typeface="Times New Roman" pitchFamily="18" charset="0"/>
              </a:rPr>
              <a:t>punctul</a:t>
            </a:r>
            <a:r>
              <a:rPr lang="es-ES_tradnl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2400" b="1" dirty="0" err="1">
                <a:latin typeface="Times New Roman" pitchFamily="18" charset="0"/>
                <a:cs typeface="Times New Roman" pitchFamily="18" charset="0"/>
              </a:rPr>
              <a:t>rǎmas</a:t>
            </a:r>
            <a:endParaRPr lang="es-ES_tradnl" sz="24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s-ES_tradnl" sz="24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s-ES_tradnl" sz="2400" b="1" dirty="0" err="1">
                <a:latin typeface="Times New Roman" pitchFamily="18" charset="0"/>
                <a:cs typeface="Times New Roman" pitchFamily="18" charset="0"/>
              </a:rPr>
              <a:t>unul</a:t>
            </a:r>
            <a:r>
              <a:rPr lang="es-ES_tradnl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2400" b="1" dirty="0" err="1">
                <a:latin typeface="Times New Roman" pitchFamily="18" charset="0"/>
                <a:cs typeface="Times New Roman" pitchFamily="18" charset="0"/>
              </a:rPr>
              <a:t>dintre</a:t>
            </a:r>
            <a:r>
              <a:rPr lang="es-ES_tradnl" sz="2400" b="1" dirty="0">
                <a:latin typeface="Times New Roman" pitchFamily="18" charset="0"/>
                <a:cs typeface="Times New Roman" pitchFamily="18" charset="0"/>
              </a:rPr>
              <a:t> u</a:t>
            </a:r>
            <a:r>
              <a:rPr lang="es-ES_tradnl" sz="2400" b="1" baseline="-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s-ES_tradnl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2400" b="1" dirty="0" err="1">
                <a:latin typeface="Times New Roman" pitchFamily="18" charset="0"/>
                <a:cs typeface="Times New Roman" pitchFamily="18" charset="0"/>
              </a:rPr>
              <a:t>şi</a:t>
            </a:r>
            <a:r>
              <a:rPr lang="es-ES_tradnl" sz="2400" b="1" dirty="0">
                <a:latin typeface="Times New Roman" pitchFamily="18" charset="0"/>
                <a:cs typeface="Times New Roman" pitchFamily="18" charset="0"/>
              </a:rPr>
              <a:t> u</a:t>
            </a:r>
            <a:r>
              <a:rPr lang="es-ES_tradnl" sz="2400" b="1" baseline="-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s-ES_tradnl" sz="2400" b="1" dirty="0">
                <a:latin typeface="Times New Roman" pitchFamily="18" charset="0"/>
                <a:cs typeface="Times New Roman" pitchFamily="18" charset="0"/>
              </a:rPr>
              <a:t>), la </a:t>
            </a:r>
            <a:r>
              <a:rPr lang="es-ES_tradnl" sz="2400" b="1" dirty="0" err="1">
                <a:latin typeface="Times New Roman" pitchFamily="18" charset="0"/>
                <a:cs typeface="Times New Roman" pitchFamily="18" charset="0"/>
              </a:rPr>
              <a:t>distanţa</a:t>
            </a:r>
            <a:r>
              <a:rPr lang="es-ES_tradnl" sz="2400" b="1" dirty="0">
                <a:latin typeface="Times New Roman" pitchFamily="18" charset="0"/>
                <a:cs typeface="Times New Roman" pitchFamily="18" charset="0"/>
              </a:rPr>
              <a:t> l</a:t>
            </a:r>
            <a:r>
              <a:rPr lang="es-ES_tradnl" sz="2400" b="1" baseline="-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s-ES_tradnl" sz="24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400" b="1" dirty="0">
              <a:latin typeface="Times New Roman" pitchFamily="18" charset="0"/>
            </a:endParaRPr>
          </a:p>
          <a:p>
            <a:pPr algn="just" eaLnBrk="0" hangingPunct="0"/>
            <a:r>
              <a:rPr lang="es-ES_tradnl" sz="2400" b="1" dirty="0">
                <a:latin typeface="Times New Roman" pitchFamily="18" charset="0"/>
                <a:cs typeface="Times New Roman" pitchFamily="18" charset="0"/>
              </a:rPr>
              <a:t>					</a:t>
            </a:r>
            <a:endParaRPr lang="es-ES_tradnl" sz="2400" b="1" dirty="0">
              <a:latin typeface="Times New Roman" pitchFamily="18" charset="0"/>
            </a:endParaRPr>
          </a:p>
        </p:txBody>
      </p:sp>
      <p:graphicFrame>
        <p:nvGraphicFramePr>
          <p:cNvPr id="25604" name="Object 4"/>
          <p:cNvGraphicFramePr>
            <a:graphicFrameLocks noChangeAspect="1"/>
          </p:cNvGraphicFramePr>
          <p:nvPr/>
        </p:nvGraphicFramePr>
        <p:xfrm>
          <a:off x="2743200" y="2438400"/>
          <a:ext cx="2590800" cy="172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53" r:id="rId3" imgW="685800" imgH="457200" progId="Equation.DSMT4">
                  <p:embed/>
                </p:oleObj>
              </mc:Choice>
              <mc:Fallback>
                <p:oleObj r:id="rId3" imgW="685800" imgH="4572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2438400"/>
                        <a:ext cx="2590800" cy="172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5607" name="Object 7"/>
          <p:cNvGraphicFramePr>
            <a:graphicFrameLocks noChangeAspect="1"/>
          </p:cNvGraphicFramePr>
          <p:nvPr/>
        </p:nvGraphicFramePr>
        <p:xfrm>
          <a:off x="2743200" y="4800600"/>
          <a:ext cx="2514600" cy="1347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54" r:id="rId5" imgW="799753" imgH="431613" progId="Equation.DSMT4">
                  <p:embed/>
                </p:oleObj>
              </mc:Choice>
              <mc:Fallback>
                <p:oleObj r:id="rId5" imgW="799753" imgH="431613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4800600"/>
                        <a:ext cx="2514600" cy="1347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601058"/>
            <a:ext cx="8078686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_tradnl" sz="2400" b="1" dirty="0" err="1">
                <a:solidFill>
                  <a:srgbClr val="0070C0"/>
                </a:solidFill>
                <a:latin typeface="Times New Roman" pitchFamily="18" charset="0"/>
              </a:rPr>
              <a:t>Pasul</a:t>
            </a:r>
            <a:r>
              <a:rPr lang="es-ES_tradnl" sz="2400" b="1" dirty="0">
                <a:solidFill>
                  <a:srgbClr val="0070C0"/>
                </a:solidFill>
                <a:latin typeface="Times New Roman" pitchFamily="18" charset="0"/>
              </a:rPr>
              <a:t> 6.</a:t>
            </a:r>
            <a:r>
              <a:rPr lang="es-ES_tradnl" sz="2400" b="1" dirty="0">
                <a:latin typeface="Times New Roman" pitchFamily="18" charset="0"/>
              </a:rPr>
              <a:t> Se </a:t>
            </a:r>
            <a:r>
              <a:rPr lang="es-ES_tradnl" sz="2400" b="1" dirty="0" err="1">
                <a:latin typeface="Times New Roman" pitchFamily="18" charset="0"/>
              </a:rPr>
              <a:t>evalueazǎ</a:t>
            </a:r>
            <a:r>
              <a:rPr lang="es-ES_tradnl" sz="2400" b="1" dirty="0">
                <a:latin typeface="Times New Roman" pitchFamily="18" charset="0"/>
              </a:rPr>
              <a:t> </a:t>
            </a:r>
            <a:r>
              <a:rPr lang="es-ES_tradnl" sz="2400" b="1" dirty="0" err="1">
                <a:latin typeface="Times New Roman" pitchFamily="18" charset="0"/>
              </a:rPr>
              <a:t>funcţia</a:t>
            </a:r>
            <a:r>
              <a:rPr lang="es-ES_tradnl" sz="2400" b="1" dirty="0">
                <a:latin typeface="Times New Roman" pitchFamily="18" charset="0"/>
              </a:rPr>
              <a:t> y(u) </a:t>
            </a:r>
            <a:r>
              <a:rPr lang="es-ES_tradnl" sz="2400" b="1" dirty="0" err="1">
                <a:latin typeface="Times New Roman" pitchFamily="18" charset="0"/>
              </a:rPr>
              <a:t>în</a:t>
            </a:r>
            <a:r>
              <a:rPr lang="es-ES_tradnl" sz="2400" b="1" dirty="0">
                <a:latin typeface="Times New Roman" pitchFamily="18" charset="0"/>
              </a:rPr>
              <a:t> u</a:t>
            </a:r>
            <a:r>
              <a:rPr lang="es-ES_tradnl" sz="2400" b="1" baseline="-25000" dirty="0">
                <a:latin typeface="Times New Roman" pitchFamily="18" charset="0"/>
              </a:rPr>
              <a:t>3</a:t>
            </a:r>
          </a:p>
          <a:p>
            <a:r>
              <a:rPr lang="es-ES_tradnl" sz="2400" b="1" dirty="0" err="1">
                <a:latin typeface="Times New Roman" pitchFamily="18" charset="0"/>
              </a:rPr>
              <a:t>şi</a:t>
            </a:r>
            <a:r>
              <a:rPr lang="es-ES_tradnl" sz="2400" b="1" dirty="0">
                <a:latin typeface="Times New Roman" pitchFamily="18" charset="0"/>
              </a:rPr>
              <a:t> se </a:t>
            </a:r>
            <a:r>
              <a:rPr lang="es-ES_tradnl" sz="2400" b="1" dirty="0" err="1">
                <a:latin typeface="Times New Roman" pitchFamily="18" charset="0"/>
              </a:rPr>
              <a:t>comparǎ</a:t>
            </a:r>
            <a:r>
              <a:rPr lang="es-ES_tradnl" sz="2400" b="1" dirty="0">
                <a:latin typeface="Times New Roman" pitchFamily="18" charset="0"/>
              </a:rPr>
              <a:t> </a:t>
            </a:r>
            <a:r>
              <a:rPr lang="es-ES_tradnl" sz="2400" b="1" dirty="0" err="1">
                <a:latin typeface="Times New Roman" pitchFamily="18" charset="0"/>
              </a:rPr>
              <a:t>cu</a:t>
            </a:r>
            <a:r>
              <a:rPr lang="es-ES_tradnl" sz="2400" b="1" dirty="0">
                <a:latin typeface="Times New Roman" pitchFamily="18" charset="0"/>
              </a:rPr>
              <a:t> </a:t>
            </a:r>
            <a:r>
              <a:rPr lang="es-ES_tradnl" sz="2400" b="1" dirty="0" err="1">
                <a:latin typeface="Times New Roman" pitchFamily="18" charset="0"/>
              </a:rPr>
              <a:t>valoarea</a:t>
            </a:r>
            <a:r>
              <a:rPr lang="es-ES_tradnl" sz="2400" b="1" dirty="0">
                <a:latin typeface="Times New Roman" pitchFamily="18" charset="0"/>
              </a:rPr>
              <a:t> </a:t>
            </a:r>
            <a:r>
              <a:rPr lang="es-ES_tradnl" sz="2400" b="1" dirty="0" err="1">
                <a:latin typeface="Times New Roman" pitchFamily="18" charset="0"/>
              </a:rPr>
              <a:t>sa</a:t>
            </a:r>
            <a:r>
              <a:rPr lang="es-ES_tradnl" sz="2400" b="1" dirty="0">
                <a:latin typeface="Times New Roman" pitchFamily="18" charset="0"/>
              </a:rPr>
              <a:t> </a:t>
            </a:r>
            <a:r>
              <a:rPr lang="es-ES_tradnl" sz="2400" b="1" dirty="0" err="1">
                <a:latin typeface="Times New Roman" pitchFamily="18" charset="0"/>
              </a:rPr>
              <a:t>în</a:t>
            </a:r>
            <a:r>
              <a:rPr lang="es-ES_tradnl" sz="2400" b="1" dirty="0">
                <a:latin typeface="Times New Roman" pitchFamily="18" charset="0"/>
              </a:rPr>
              <a:t> </a:t>
            </a:r>
            <a:r>
              <a:rPr lang="es-ES_tradnl" sz="2400" b="1" dirty="0" err="1">
                <a:latin typeface="Times New Roman" pitchFamily="18" charset="0"/>
              </a:rPr>
              <a:t>punctul</a:t>
            </a:r>
            <a:r>
              <a:rPr lang="es-ES_tradnl" sz="2400" b="1" dirty="0">
                <a:latin typeface="Times New Roman" pitchFamily="18" charset="0"/>
              </a:rPr>
              <a:t> </a:t>
            </a:r>
            <a:r>
              <a:rPr lang="es-ES_tradnl" sz="2400" b="1" dirty="0" err="1">
                <a:latin typeface="Times New Roman" pitchFamily="18" charset="0"/>
              </a:rPr>
              <a:t>rǎmas</a:t>
            </a:r>
            <a:r>
              <a:rPr lang="es-ES_tradnl" sz="2400" b="1" dirty="0">
                <a:latin typeface="Times New Roman" pitchFamily="18" charset="0"/>
              </a:rPr>
              <a:t> </a:t>
            </a:r>
            <a:r>
              <a:rPr lang="es-ES_tradnl" sz="2400" b="1" dirty="0" err="1">
                <a:latin typeface="Times New Roman" pitchFamily="18" charset="0"/>
              </a:rPr>
              <a:t>în</a:t>
            </a:r>
            <a:r>
              <a:rPr lang="es-ES_tradnl" sz="2400" b="1" dirty="0">
                <a:latin typeface="Times New Roman" pitchFamily="18" charset="0"/>
              </a:rPr>
              <a:t>     [a</a:t>
            </a:r>
            <a:r>
              <a:rPr lang="es-ES_tradnl" sz="2400" b="1" baseline="-25000" dirty="0">
                <a:latin typeface="Times New Roman" pitchFamily="18" charset="0"/>
              </a:rPr>
              <a:t>2</a:t>
            </a:r>
            <a:r>
              <a:rPr lang="es-ES_tradnl" sz="2400" b="1" dirty="0">
                <a:latin typeface="Times New Roman" pitchFamily="18" charset="0"/>
              </a:rPr>
              <a:t>, b</a:t>
            </a:r>
            <a:r>
              <a:rPr lang="es-ES_tradnl" sz="2400" b="1" baseline="-25000" dirty="0">
                <a:latin typeface="Times New Roman" pitchFamily="18" charset="0"/>
              </a:rPr>
              <a:t>2</a:t>
            </a:r>
            <a:r>
              <a:rPr lang="es-ES_tradnl" sz="2400" b="1" dirty="0">
                <a:latin typeface="Times New Roman" pitchFamily="18" charset="0"/>
              </a:rPr>
              <a:t>] ,</a:t>
            </a:r>
          </a:p>
          <a:p>
            <a:r>
              <a:rPr lang="es-ES_tradnl" sz="2400" b="1" dirty="0" err="1">
                <a:latin typeface="Times New Roman" pitchFamily="18" charset="0"/>
              </a:rPr>
              <a:t>iar</a:t>
            </a:r>
            <a:r>
              <a:rPr lang="es-ES_tradnl" sz="2400" b="1" dirty="0">
                <a:latin typeface="Times New Roman" pitchFamily="18" charset="0"/>
              </a:rPr>
              <a:t> pe baza </a:t>
            </a:r>
            <a:r>
              <a:rPr lang="es-ES_tradnl" sz="2400" b="1" dirty="0" err="1">
                <a:latin typeface="Times New Roman" pitchFamily="18" charset="0"/>
              </a:rPr>
              <a:t>rezultatelor</a:t>
            </a:r>
            <a:r>
              <a:rPr lang="es-ES_tradnl" sz="2400" b="1" dirty="0">
                <a:latin typeface="Times New Roman" pitchFamily="18" charset="0"/>
              </a:rPr>
              <a:t> se reduce </a:t>
            </a:r>
            <a:r>
              <a:rPr lang="es-ES_tradnl" sz="2400" b="1" dirty="0" err="1">
                <a:latin typeface="Times New Roman" pitchFamily="18" charset="0"/>
              </a:rPr>
              <a:t>intervalul</a:t>
            </a:r>
            <a:r>
              <a:rPr lang="es-ES_tradnl" sz="2400" b="1" dirty="0">
                <a:latin typeface="Times New Roman" pitchFamily="18" charset="0"/>
              </a:rPr>
              <a:t> la:</a:t>
            </a:r>
            <a:endParaRPr lang="en-US" sz="2400" b="1" dirty="0">
              <a:latin typeface="Times New Roman" pitchFamily="18" charset="0"/>
            </a:endParaRPr>
          </a:p>
          <a:p>
            <a:pPr eaLnBrk="0" hangingPunct="0"/>
            <a:endParaRPr lang="en-US" sz="2400" b="1" dirty="0">
              <a:latin typeface="Times New Roman" pitchFamily="18" charset="0"/>
            </a:endParaRPr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6629" name="Object 5"/>
          <p:cNvGraphicFramePr>
            <a:graphicFrameLocks noChangeAspect="1"/>
          </p:cNvGraphicFramePr>
          <p:nvPr/>
        </p:nvGraphicFramePr>
        <p:xfrm>
          <a:off x="1524000" y="2743200"/>
          <a:ext cx="5181600" cy="163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53" r:id="rId3" imgW="1358310" imgH="431613" progId="Equation.DSMT4">
                  <p:embed/>
                </p:oleObj>
              </mc:Choice>
              <mc:Fallback>
                <p:oleObj r:id="rId3" imgW="1358310" imgH="431613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2743200"/>
                        <a:ext cx="5181600" cy="1630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300464"/>
            <a:ext cx="936673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it-IT" sz="2400" b="1" dirty="0">
                <a:solidFill>
                  <a:srgbClr val="0070C0"/>
                </a:solidFill>
                <a:latin typeface="Times New Roman" pitchFamily="18" charset="0"/>
              </a:rPr>
              <a:t>Pasul 7.</a:t>
            </a:r>
            <a:r>
              <a:rPr lang="it-IT" sz="2400" b="1" dirty="0">
                <a:latin typeface="Times New Roman" pitchFamily="18" charset="0"/>
              </a:rPr>
              <a:t> Procedeul se continuǎ dupǎ relaţiile generale de la pasul “K”:</a:t>
            </a:r>
            <a:endParaRPr lang="en-US" sz="2400" b="1" dirty="0">
              <a:latin typeface="Times New Roman" pitchFamily="18" charset="0"/>
            </a:endParaRPr>
          </a:p>
          <a:p>
            <a:pPr eaLnBrk="0" hangingPunct="0"/>
            <a:endParaRPr lang="en-US" sz="2400" b="1" dirty="0">
              <a:latin typeface="Times New Roman" pitchFamily="18" charset="0"/>
            </a:endParaRPr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7653" name="Object 5"/>
          <p:cNvGraphicFramePr>
            <a:graphicFrameLocks noChangeAspect="1"/>
          </p:cNvGraphicFramePr>
          <p:nvPr/>
        </p:nvGraphicFramePr>
        <p:xfrm>
          <a:off x="2514600" y="990600"/>
          <a:ext cx="2514600" cy="132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25" r:id="rId3" imgW="863225" imgH="457002" progId="Equation.DSMT4">
                  <p:embed/>
                </p:oleObj>
              </mc:Choice>
              <mc:Fallback>
                <p:oleObj r:id="rId3" imgW="863225" imgH="457002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990600"/>
                        <a:ext cx="2514600" cy="1327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7655" name="Object 7"/>
          <p:cNvGraphicFramePr>
            <a:graphicFrameLocks noChangeAspect="1"/>
          </p:cNvGraphicFramePr>
          <p:nvPr/>
        </p:nvGraphicFramePr>
        <p:xfrm>
          <a:off x="1143000" y="2895600"/>
          <a:ext cx="6629400" cy="1257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26" r:id="rId5" imgW="2413000" imgH="457200" progId="Equation.DSMT4">
                  <p:embed/>
                </p:oleObj>
              </mc:Choice>
              <mc:Fallback>
                <p:oleObj r:id="rId5" imgW="2413000" imgH="4572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895600"/>
                        <a:ext cx="6629400" cy="1257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7657" name="Object 9"/>
          <p:cNvGraphicFramePr>
            <a:graphicFrameLocks noChangeAspect="1"/>
          </p:cNvGraphicFramePr>
          <p:nvPr/>
        </p:nvGraphicFramePr>
        <p:xfrm>
          <a:off x="1219200" y="4648200"/>
          <a:ext cx="3429000" cy="1543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27" r:id="rId7" imgW="1040948" imgH="469696" progId="Equation.DSMT4">
                  <p:embed/>
                </p:oleObj>
              </mc:Choice>
              <mc:Fallback>
                <p:oleObj r:id="rId7" imgW="1040948" imgH="469696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4648200"/>
                        <a:ext cx="3429000" cy="1543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432267"/>
            <a:ext cx="8872172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it-IT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Pasul 8.</a:t>
            </a:r>
            <a:r>
              <a:rPr lang="it-IT" sz="2400" b="1" dirty="0">
                <a:latin typeface="Times New Roman" pitchFamily="18" charset="0"/>
                <a:cs typeface="Times New Roman" pitchFamily="18" charset="0"/>
              </a:rPr>
              <a:t> Dupǎ N-1 evaluǎri</a:t>
            </a:r>
          </a:p>
          <a:p>
            <a:r>
              <a:rPr lang="it-IT" sz="2400" b="1" dirty="0">
                <a:latin typeface="Times New Roman" pitchFamily="18" charset="0"/>
                <a:cs typeface="Times New Roman" pitchFamily="18" charset="0"/>
              </a:rPr>
              <a:t>şi partiţionarea subintervalelor la fiecare etapǎ,</a:t>
            </a:r>
          </a:p>
          <a:p>
            <a:r>
              <a:rPr lang="it-IT" sz="2400" b="1" dirty="0">
                <a:latin typeface="Times New Roman" pitchFamily="18" charset="0"/>
                <a:cs typeface="Times New Roman" pitchFamily="18" charset="0"/>
              </a:rPr>
              <a:t>punctul rǎmas va fi situat în centrul intervalului ultim.</a:t>
            </a:r>
          </a:p>
          <a:p>
            <a:r>
              <a:rPr lang="it-IT" sz="2400" b="1" dirty="0">
                <a:latin typeface="Times New Roman" pitchFamily="18" charset="0"/>
                <a:cs typeface="Times New Roman" pitchFamily="18" charset="0"/>
              </a:rPr>
              <a:t>Dacǎ punctul u</a:t>
            </a:r>
            <a:r>
              <a:rPr lang="it-IT" sz="2400" b="1" baseline="-300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it-IT" sz="2400" b="1" dirty="0">
                <a:latin typeface="Times New Roman" pitchFamily="18" charset="0"/>
                <a:cs typeface="Times New Roman" pitchFamily="18" charset="0"/>
              </a:rPr>
              <a:t> rezultǎ de asemenea în centrul intervalului ultim,</a:t>
            </a:r>
          </a:p>
          <a:p>
            <a:r>
              <a:rPr lang="it-IT" sz="2400" b="1" dirty="0">
                <a:latin typeface="Times New Roman" pitchFamily="18" charset="0"/>
                <a:cs typeface="Times New Roman" pitchFamily="18" charset="0"/>
              </a:rPr>
              <a:t>acesta este înlocuit cu un alt punct deviat faţǎ de centru în </a:t>
            </a:r>
            <a:endParaRPr lang="it-IT" sz="2400" b="1" dirty="0">
              <a:latin typeface="Times New Roman" pitchFamily="18" charset="0"/>
            </a:endParaRPr>
          </a:p>
        </p:txBody>
      </p:sp>
      <p:graphicFrame>
        <p:nvGraphicFramePr>
          <p:cNvPr id="28676" name="Object 4"/>
          <p:cNvGraphicFramePr>
            <a:graphicFrameLocks noChangeAspect="1"/>
          </p:cNvGraphicFramePr>
          <p:nvPr/>
        </p:nvGraphicFramePr>
        <p:xfrm>
          <a:off x="1981200" y="2514600"/>
          <a:ext cx="2819400" cy="89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01" r:id="rId3" imgW="748975" imgH="241195" progId="Equation.DSMT4">
                  <p:embed/>
                </p:oleObj>
              </mc:Choice>
              <mc:Fallback>
                <p:oleObj r:id="rId3" imgW="748975" imgH="241195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2514600"/>
                        <a:ext cx="2819400" cy="892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304800" y="4419600"/>
            <a:ext cx="72421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_tradnl" sz="2400" b="1">
                <a:latin typeface="Times New Roman" pitchFamily="18" charset="0"/>
                <a:cs typeface="Times New Roman" pitchFamily="18" charset="0"/>
              </a:rPr>
              <a:t>Aceste douǎ puncte determinǎ intervalul final</a:t>
            </a:r>
          </a:p>
          <a:p>
            <a:r>
              <a:rPr lang="es-ES_tradnl" sz="2400" b="1">
                <a:latin typeface="Times New Roman" pitchFamily="18" charset="0"/>
                <a:cs typeface="Times New Roman" pitchFamily="18" charset="0"/>
              </a:rPr>
              <a:t>unde este localizat optimul lui u</a:t>
            </a:r>
            <a:r>
              <a:rPr lang="es-ES_tradnl" sz="2400" b="1" baseline="3000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s-ES_tradnl" sz="2400" b="1">
                <a:latin typeface="Times New Roman" pitchFamily="18" charset="0"/>
                <a:cs typeface="Times New Roman" pitchFamily="18" charset="0"/>
              </a:rPr>
              <a:t> cu precizia α impusǎ.</a:t>
            </a:r>
            <a:endParaRPr lang="es-ES_tradnl" sz="2400" b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2133600"/>
            <a:ext cx="8915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Sau, in </a:t>
            </a:r>
            <a:r>
              <a:rPr lang="en-US" sz="3200" b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alta</a:t>
            </a:r>
            <a:r>
              <a:rPr lang="en-US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prezentare</a:t>
            </a:r>
            <a:r>
              <a:rPr lang="en-US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en-US" sz="3200" b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o-RO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06</a:t>
            </a:r>
            <a:r>
              <a:rPr lang="en-US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32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slides</a:t>
            </a:r>
            <a:r>
              <a:rPr lang="ro-RO" sz="3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_optimizare_02_</a:t>
            </a:r>
            <a:r>
              <a:rPr lang="ro-RO" sz="32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</a:t>
            </a:r>
            <a:r>
              <a:rPr lang="ro-RO" sz="3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_ord_</a:t>
            </a:r>
            <a:r>
              <a:rPr lang="ro-RO" sz="32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zero.pdf</a:t>
            </a:r>
            <a:endParaRPr lang="ro-RO" sz="32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834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0151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7800" y="2362200"/>
            <a:ext cx="63499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RAPORTUL  DE  AUR</a:t>
            </a:r>
            <a:endParaRPr lang="en-US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130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5" name="Picture 5" descr="Fișier:Numarul de au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0" y="700088"/>
            <a:ext cx="3219450" cy="1381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5" name="Picture 15" descr="File:SimilarGoldenRectangles.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505200"/>
            <a:ext cx="3124200" cy="286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3203913" y="2362200"/>
                <a:ext cx="2812373" cy="10273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i="1">
                              <a:latin typeface="Cambria Math"/>
                            </a:rPr>
                            <m:t>𝑎</m:t>
                          </m:r>
                          <m:r>
                            <a:rPr lang="en-US" sz="3200">
                              <a:latin typeface="Cambria Math"/>
                            </a:rPr>
                            <m:t>+</m:t>
                          </m:r>
                          <m:r>
                            <a:rPr lang="en-US" sz="3200" i="1">
                              <a:latin typeface="Cambria Math"/>
                            </a:rPr>
                            <m:t>𝑏</m:t>
                          </m:r>
                        </m:num>
                        <m:den>
                          <m:r>
                            <a:rPr lang="en-US" sz="3200" i="1">
                              <a:latin typeface="Cambria Math"/>
                            </a:rPr>
                            <m:t>𝑎</m:t>
                          </m:r>
                        </m:den>
                      </m:f>
                      <m:r>
                        <a:rPr lang="en-US" sz="320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2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i="1">
                              <a:latin typeface="Cambria Math"/>
                            </a:rPr>
                            <m:t>𝑎</m:t>
                          </m:r>
                        </m:num>
                        <m:den>
                          <m:r>
                            <a:rPr lang="en-US" sz="3200" i="1">
                              <a:latin typeface="Cambria Math"/>
                            </a:rPr>
                            <m:t>𝑏</m:t>
                          </m:r>
                        </m:den>
                      </m:f>
                      <m:r>
                        <a:rPr lang="en-US" sz="3200" i="1">
                          <a:latin typeface="Cambria Math"/>
                        </a:rPr>
                        <m:t>=</m:t>
                      </m:r>
                      <m:r>
                        <a:rPr lang="en-US" sz="3200" i="1">
                          <a:latin typeface="Cambria Math"/>
                        </a:rPr>
                        <m:t>𝜑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3913" y="2362200"/>
                <a:ext cx="2812373" cy="102733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934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9" name="Picture 5" descr="File:Acropolis of Athens 013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104900"/>
            <a:ext cx="7620000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AutoShape 5" descr="fi-tri"/>
          <p:cNvSpPr>
            <a:spLocks noChangeAspect="1" noChangeArrowheads="1"/>
          </p:cNvSpPr>
          <p:nvPr/>
        </p:nvSpPr>
        <p:spPr bwMode="auto">
          <a:xfrm>
            <a:off x="3571875" y="2428875"/>
            <a:ext cx="2000250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51" name="AutoShape 7" descr="http://www.pruteanu.ro/7merita/imag/fi/fi-tri.gif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1755" name="Picture 11" descr="Phi, the golden ratio, in the dimensions of the Great Pyramid of Egy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295400"/>
            <a:ext cx="1333500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57" name="Picture 13" descr="The Great Pyramid of Egyp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075" y="2824163"/>
            <a:ext cx="1847850" cy="120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3" name="Picture 5" descr="http://s0.goldennumber.net/wp-content/uploads/notre-dame-paris-golden-rati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150" y="19050"/>
            <a:ext cx="5981700" cy="681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7" name="Picture 5" descr="taj-mahal-1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950" y="2714625"/>
            <a:ext cx="15621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9" name="Picture 7" descr="http://s0.goldennumber.net/wp-content/uploads/taj-mahal-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1763" y="1695450"/>
            <a:ext cx="3800475" cy="346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1" name="Picture 5" descr="cn-tow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1925" y="1543050"/>
            <a:ext cx="1200150" cy="377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5" name="Picture 5" descr="Da Vinci Last Supper showing golden ratio or phi proportio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409700"/>
            <a:ext cx="5715000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443163"/>
            <a:ext cx="1981200" cy="197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71800" y="381000"/>
            <a:ext cx="33528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0" b="1" dirty="0" smtClean="0"/>
              <a:t>?</a:t>
            </a:r>
            <a:endParaRPr lang="ro-RO" sz="40000" b="1" dirty="0"/>
          </a:p>
        </p:txBody>
      </p:sp>
    </p:spTree>
    <p:extLst>
      <p:ext uri="{BB962C8B-B14F-4D97-AF65-F5344CB8AC3E}">
        <p14:creationId xmlns:p14="http://schemas.microsoft.com/office/powerpoint/2010/main" val="344790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0925" y="2443163"/>
            <a:ext cx="1962150" cy="197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981200"/>
            <a:ext cx="1952625" cy="196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41" name="Picture 5" descr="220px-Pentagram-ph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828800"/>
            <a:ext cx="2095500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688" y="2443163"/>
            <a:ext cx="1952625" cy="197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304800" y="1219200"/>
            <a:ext cx="8439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4000" b="1" dirty="0">
                <a:latin typeface="Times New Roman" pitchFamily="18" charset="0"/>
              </a:rPr>
              <a:t>1.6180339887498948482045868343656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277090" y="2133600"/>
                <a:ext cx="8610600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800" b="1" i="1">
                        <a:latin typeface="Cambria Math"/>
                      </a:rPr>
                      <m:t>𝝋</m:t>
                    </m:r>
                    <m:r>
                      <a:rPr lang="en-US" sz="2800" b="1" i="1">
                        <a:latin typeface="Cambria Math"/>
                      </a:rPr>
                      <m:t>=</m:t>
                    </m:r>
                  </m:oMath>
                </a14:m>
                <a:r>
                  <a:rPr lang="en-US" sz="2800" b="1" dirty="0"/>
                  <a:t>1.6180339887498948482045868343656</a:t>
                </a: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090" y="2133600"/>
                <a:ext cx="8610600" cy="523220"/>
              </a:xfrm>
              <a:prstGeom prst="rect">
                <a:avLst/>
              </a:prstGeom>
              <a:blipFill rotWithShape="1">
                <a:blip r:embed="rId2"/>
                <a:stretch>
                  <a:fillRect t="-11628" b="-313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295563" y="3200400"/>
                <a:ext cx="8610600" cy="9541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srgbClr val="FF0000"/>
                        </a:solidFill>
                        <a:latin typeface="Cambria Math"/>
                      </a:rPr>
                      <m:t>𝝋</m:t>
                    </m:r>
                    <m:r>
                      <a:rPr lang="en-US" sz="2800" b="1" i="1" smtClean="0">
                        <a:solidFill>
                          <a:srgbClr val="FF0000"/>
                        </a:solidFill>
                        <a:latin typeface="Cambria Math"/>
                      </a:rPr>
                      <m:t>−</m:t>
                    </m:r>
                    <m:r>
                      <a:rPr lang="en-US" sz="2800" b="1" i="1" smtClean="0">
                        <a:solidFill>
                          <a:srgbClr val="FF0000"/>
                        </a:solidFill>
                        <a:latin typeface="Cambria Math"/>
                      </a:rPr>
                      <m:t>𝟏</m:t>
                    </m:r>
                    <m:r>
                      <a:rPr lang="en-US" sz="2800" b="1" i="1">
                        <a:latin typeface="Cambria Math"/>
                      </a:rPr>
                      <m:t>=</m:t>
                    </m:r>
                  </m:oMath>
                </a14:m>
                <a:r>
                  <a:rPr lang="en-US" sz="2800" b="1" dirty="0" smtClean="0"/>
                  <a:t>1.6180339887498948482045868343656-1=</a:t>
                </a:r>
              </a:p>
              <a:p>
                <a:pPr algn="ctr"/>
                <a:r>
                  <a:rPr lang="en-US" sz="2800" b="1" dirty="0" smtClean="0"/>
                  <a:t>=</a:t>
                </a:r>
                <a:r>
                  <a:rPr lang="en-US" sz="2800" b="1" dirty="0" smtClean="0">
                    <a:solidFill>
                      <a:srgbClr val="FF0000"/>
                    </a:solidFill>
                  </a:rPr>
                  <a:t>0.6180339887498948482045868343656…</a:t>
                </a:r>
                <a:endParaRPr lang="en-US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563" y="3200400"/>
                <a:ext cx="8610600" cy="954107"/>
              </a:xfrm>
              <a:prstGeom prst="rect">
                <a:avLst/>
              </a:prstGeom>
              <a:blipFill rotWithShape="1">
                <a:blip r:embed="rId3"/>
                <a:stretch>
                  <a:fillRect t="-6369" r="-71" b="-165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95563" y="4876800"/>
                <a:ext cx="8592127" cy="140557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sz="28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𝝋</m:t>
                          </m:r>
                        </m:den>
                      </m:f>
                      <m:r>
                        <a:rPr lang="en-US" sz="2800" b="1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1" i="1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sz="2800" b="1" i="1">
                              <a:latin typeface="Cambria Math"/>
                            </a:rPr>
                            <m:t>𝟏</m:t>
                          </m:r>
                          <m:r>
                            <a:rPr lang="en-US" sz="2800" b="1">
                              <a:latin typeface="Cambria Math"/>
                            </a:rPr>
                            <m:t>.</m:t>
                          </m:r>
                          <m:r>
                            <a:rPr lang="en-US" sz="2800" b="1" i="1">
                              <a:latin typeface="Cambria Math"/>
                            </a:rPr>
                            <m:t>𝟔𝟏𝟖𝟎𝟑𝟑𝟗𝟖𝟖𝟕𝟒𝟗𝟖𝟗𝟒𝟖𝟒𝟖𝟐𝟎𝟒𝟓𝟖𝟔𝟖𝟑𝟒𝟑𝟔𝟓𝟔</m:t>
                          </m:r>
                        </m:den>
                      </m:f>
                      <m:r>
                        <a:rPr lang="en-US" sz="2800" b="1" i="1">
                          <a:latin typeface="Cambria Math"/>
                        </a:rPr>
                        <m:t>=</m:t>
                      </m:r>
                      <m:r>
                        <a:rPr lang="en-US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𝟎</m:t>
                      </m:r>
                      <m:r>
                        <a:rPr lang="en-US" sz="2800" b="1" smtClean="0">
                          <a:solidFill>
                            <a:srgbClr val="FF0000"/>
                          </a:solidFill>
                          <a:latin typeface="Cambria Math"/>
                        </a:rPr>
                        <m:t>.</m:t>
                      </m:r>
                      <m:r>
                        <a:rPr lang="en-US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𝟔𝟏𝟖𝟎𝟑𝟑𝟗𝟖𝟖𝟕𝟒𝟗𝟖𝟗𝟒𝟖𝟒𝟖𝟐𝟎𝟒𝟓𝟖𝟔𝟖𝟑𝟒𝟑𝟔𝟓𝟔</m:t>
                      </m:r>
                      <m:r>
                        <a:rPr lang="en-US" sz="28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…</m:t>
                      </m:r>
                    </m:oMath>
                  </m:oMathPara>
                </a14:m>
                <a:endParaRPr lang="en-US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563" y="4876800"/>
                <a:ext cx="8592127" cy="1405578"/>
              </a:xfrm>
              <a:prstGeom prst="rect">
                <a:avLst/>
              </a:prstGeom>
              <a:blipFill rotWithShape="1">
                <a:blip r:embed="rId4"/>
                <a:stretch>
                  <a:fillRect b="-108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1371600" y="761999"/>
                <a:ext cx="6629400" cy="51793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>
                          <a:latin typeface="Cambria Math"/>
                        </a:rPr>
                        <m:t>𝝋</m:t>
                      </m:r>
                      <m:r>
                        <a:rPr lang="en-US" sz="2400" b="1" i="1">
                          <a:latin typeface="Cambria Math"/>
                        </a:rPr>
                        <m:t>=</m:t>
                      </m:r>
                      <m:r>
                        <a:rPr lang="en-US" sz="2400" b="1" i="1">
                          <a:latin typeface="Cambria Math"/>
                        </a:rPr>
                        <m:t>𝟏</m:t>
                      </m:r>
                      <m:r>
                        <a:rPr lang="en-US" sz="2400" b="1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400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1" i="1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sz="2400" b="1" i="1">
                              <a:latin typeface="Cambria Math"/>
                            </a:rPr>
                            <m:t>𝝋</m:t>
                          </m:r>
                        </m:den>
                      </m:f>
                      <m:r>
                        <a:rPr lang="en-US" sz="2400" b="1" i="1">
                          <a:latin typeface="Cambria Math"/>
                        </a:rPr>
                        <m:t>=</m:t>
                      </m:r>
                      <m:r>
                        <a:rPr lang="en-US" sz="2400" b="1" i="1">
                          <a:latin typeface="Cambria Math"/>
                        </a:rPr>
                        <m:t>𝟏</m:t>
                      </m:r>
                      <m:r>
                        <a:rPr lang="en-US" sz="2400" b="1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400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1" i="1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sz="2400" b="1" i="1">
                              <a:latin typeface="Cambria Math"/>
                            </a:rPr>
                            <m:t>𝟏</m:t>
                          </m:r>
                          <m:r>
                            <a:rPr lang="en-US" sz="2400" b="1" i="1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400" b="1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1" i="1">
                                  <a:latin typeface="Cambria Math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en-US" sz="2400" b="1" i="1">
                                  <a:latin typeface="Cambria Math"/>
                                </a:rPr>
                                <m:t>𝝋</m:t>
                              </m:r>
                            </m:den>
                          </m:f>
                        </m:den>
                      </m:f>
                      <m:r>
                        <a:rPr lang="en-US" sz="2400" b="1" i="1">
                          <a:latin typeface="Cambria Math"/>
                        </a:rPr>
                        <m:t>=</m:t>
                      </m:r>
                      <m:r>
                        <a:rPr lang="en-US" sz="2400" b="1" i="1">
                          <a:latin typeface="Cambria Math"/>
                        </a:rPr>
                        <m:t>𝟏</m:t>
                      </m:r>
                      <m:r>
                        <a:rPr lang="en-US" sz="2400" b="1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400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1" i="1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sz="2400" b="1" i="1">
                              <a:latin typeface="Cambria Math"/>
                            </a:rPr>
                            <m:t>𝟏</m:t>
                          </m:r>
                          <m:r>
                            <a:rPr lang="en-US" sz="2400" b="1" i="1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400" b="1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1" i="1">
                                  <a:latin typeface="Cambria Math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en-US" sz="2400" b="1" i="1">
                                  <a:latin typeface="Cambria Math"/>
                                </a:rPr>
                                <m:t>𝟏</m:t>
                              </m:r>
                              <m:r>
                                <a:rPr lang="en-US" sz="2400" b="1" i="1"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2400" b="1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latin typeface="Cambria Math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latin typeface="Cambria Math"/>
                                    </a:rPr>
                                    <m:t>𝝋</m:t>
                                  </m:r>
                                </m:den>
                              </m:f>
                            </m:den>
                          </m:f>
                        </m:den>
                      </m:f>
                      <m:r>
                        <a:rPr lang="en-US" sz="2400" b="1" i="1">
                          <a:latin typeface="Cambria Math"/>
                        </a:rPr>
                        <m:t>=</m:t>
                      </m:r>
                      <m:r>
                        <a:rPr lang="en-US" sz="2400" b="1" i="1">
                          <a:latin typeface="Cambria Math"/>
                        </a:rPr>
                        <m:t>𝟏</m:t>
                      </m:r>
                      <m:r>
                        <a:rPr lang="en-US" sz="2400" b="1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400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1" i="1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sz="2400" b="1" i="1">
                              <a:latin typeface="Cambria Math"/>
                            </a:rPr>
                            <m:t>𝟏</m:t>
                          </m:r>
                          <m:r>
                            <a:rPr lang="en-US" sz="2400" b="1" i="1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400" b="1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1" i="1">
                                  <a:latin typeface="Cambria Math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en-US" sz="2400" b="1" i="1">
                                  <a:latin typeface="Cambria Math"/>
                                </a:rPr>
                                <m:t>𝟏</m:t>
                              </m:r>
                              <m:r>
                                <a:rPr lang="en-US" sz="2400" b="1" i="1"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2400" b="1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latin typeface="Cambria Math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latin typeface="Cambria Math"/>
                                    </a:rPr>
                                    <m:t>𝟏</m:t>
                                  </m:r>
                                  <m:r>
                                    <a:rPr lang="en-US" sz="2400" b="1" i="1">
                                      <a:latin typeface="Cambria Math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en-US" sz="2400" b="1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b="1" i="1">
                                          <a:latin typeface="Cambria Math"/>
                                        </a:rPr>
                                        <m:t>𝟏</m:t>
                                      </m:r>
                                    </m:num>
                                    <m:den>
                                      <m:r>
                                        <a:rPr lang="en-US" sz="2400" b="1" i="1">
                                          <a:latin typeface="Cambria Math"/>
                                        </a:rPr>
                                        <m:t>𝝋</m:t>
                                      </m:r>
                                    </m:den>
                                  </m:f>
                                </m:den>
                              </m:f>
                            </m:den>
                          </m:f>
                        </m:den>
                      </m:f>
                      <m:r>
                        <a:rPr lang="en-US" sz="2400" b="1" i="1">
                          <a:latin typeface="Cambria Math"/>
                        </a:rPr>
                        <m:t>=…=</m:t>
                      </m:r>
                      <m:r>
                        <a:rPr lang="en-US" sz="2400" b="1" i="1">
                          <a:latin typeface="Cambria Math"/>
                        </a:rPr>
                        <m:t>𝟏</m:t>
                      </m:r>
                      <m:r>
                        <a:rPr lang="en-US" sz="2400" b="1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400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1" i="1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sz="2400" b="1" i="1">
                              <a:latin typeface="Cambria Math"/>
                            </a:rPr>
                            <m:t>𝟏</m:t>
                          </m:r>
                          <m:r>
                            <a:rPr lang="en-US" sz="2400" b="1" i="1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400" b="1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1" i="1">
                                  <a:latin typeface="Cambria Math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en-US" sz="2400" b="1" i="1">
                                  <a:latin typeface="Cambria Math"/>
                                </a:rPr>
                                <m:t>𝟏</m:t>
                              </m:r>
                              <m:r>
                                <a:rPr lang="en-US" sz="2400" b="1" i="1"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2400" b="1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latin typeface="Cambria Math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latin typeface="Cambria Math"/>
                                    </a:rPr>
                                    <m:t>𝟏</m:t>
                                  </m:r>
                                  <m:r>
                                    <a:rPr lang="en-US" sz="2400" b="1" i="1">
                                      <a:latin typeface="Cambria Math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en-US" sz="2400" b="1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b="1" i="1">
                                          <a:latin typeface="Cambria Math"/>
                                        </a:rPr>
                                        <m:t>𝟏</m:t>
                                      </m:r>
                                    </m:num>
                                    <m:den>
                                      <m:r>
                                        <a:rPr lang="en-US" sz="2400" b="1" i="1">
                                          <a:latin typeface="Cambria Math"/>
                                        </a:rPr>
                                        <m:t>𝟏</m:t>
                                      </m:r>
                                      <m:r>
                                        <a:rPr lang="en-US" sz="2400" b="1" i="1">
                                          <a:latin typeface="Cambria Math"/>
                                        </a:rPr>
                                        <m:t>+</m:t>
                                      </m:r>
                                      <m:f>
                                        <m:fPr>
                                          <m:ctrlPr>
                                            <a:rPr lang="en-US" sz="2400" b="1" i="1"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2400" b="1" i="1">
                                              <a:latin typeface="Cambria Math"/>
                                            </a:rPr>
                                            <m:t>𝟏</m:t>
                                          </m:r>
                                        </m:num>
                                        <m:den>
                                          <m:r>
                                            <a:rPr lang="en-US" sz="2400" b="1" i="1">
                                              <a:latin typeface="Cambria Math"/>
                                            </a:rPr>
                                            <m:t>𝟏</m:t>
                                          </m:r>
                                          <m:r>
                                            <a:rPr lang="en-US" sz="2400" b="1" i="1">
                                              <a:latin typeface="Cambria Math"/>
                                            </a:rPr>
                                            <m:t>+…</m:t>
                                          </m:r>
                                        </m:den>
                                      </m:f>
                                    </m:den>
                                  </m:f>
                                </m:den>
                              </m:f>
                            </m:den>
                          </m:f>
                        </m:den>
                      </m:f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600" y="761999"/>
                <a:ext cx="6629400" cy="517930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0889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2318657" y="304800"/>
                <a:ext cx="4572000" cy="611661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>
                          <a:latin typeface="Cambria Math"/>
                        </a:rPr>
                        <m:t>𝝋</m:t>
                      </m:r>
                      <m:r>
                        <a:rPr lang="en-US" sz="2800" b="1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800" b="1" i="1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2800" b="1" i="1">
                              <a:latin typeface="Cambria Math"/>
                            </a:rPr>
                            <m:t>𝟏</m:t>
                          </m:r>
                          <m:r>
                            <a:rPr lang="en-US" sz="2800" b="1" i="1">
                              <a:latin typeface="Cambria Math"/>
                            </a:rPr>
                            <m:t>+</m:t>
                          </m:r>
                          <m:r>
                            <a:rPr lang="en-US" sz="2800" b="1" i="1">
                              <a:latin typeface="Cambria Math"/>
                            </a:rPr>
                            <m:t>𝝋</m:t>
                          </m:r>
                        </m:e>
                      </m:rad>
                      <m:r>
                        <a:rPr lang="en-US" sz="2800" b="1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800" b="1" i="1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2800" b="1" i="1">
                              <a:latin typeface="Cambria Math"/>
                            </a:rPr>
                            <m:t>𝟏</m:t>
                          </m:r>
                          <m:r>
                            <a:rPr lang="en-US" sz="2800" b="1" i="1">
                              <a:latin typeface="Cambria Math"/>
                            </a:rPr>
                            <m:t>+</m:t>
                          </m:r>
                          <m:rad>
                            <m:radPr>
                              <m:degHide m:val="on"/>
                              <m:ctrlPr>
                                <a:rPr lang="en-US" sz="2800" b="1" i="1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800" b="1" i="1">
                                  <a:latin typeface="Cambria Math"/>
                                </a:rPr>
                                <m:t>𝟏</m:t>
                              </m:r>
                              <m:r>
                                <a:rPr lang="en-US" sz="2800" b="1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2800" b="1" i="1">
                                  <a:latin typeface="Cambria Math"/>
                                </a:rPr>
                                <m:t>𝝋</m:t>
                              </m:r>
                            </m:e>
                          </m:rad>
                        </m:e>
                      </m:rad>
                      <m:r>
                        <a:rPr lang="en-US" sz="2800" b="1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800" b="1" i="1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2800" b="1" i="1">
                              <a:latin typeface="Cambria Math"/>
                            </a:rPr>
                            <m:t>𝟏</m:t>
                          </m:r>
                          <m:r>
                            <a:rPr lang="en-US" sz="2800" b="1" i="1">
                              <a:latin typeface="Cambria Math"/>
                            </a:rPr>
                            <m:t>+</m:t>
                          </m:r>
                          <m:rad>
                            <m:radPr>
                              <m:degHide m:val="on"/>
                              <m:ctrlPr>
                                <a:rPr lang="en-US" sz="2800" b="1" i="1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800" b="1" i="1">
                                  <a:latin typeface="Cambria Math"/>
                                </a:rPr>
                                <m:t>𝟏</m:t>
                              </m:r>
                              <m:r>
                                <a:rPr lang="en-US" sz="2800" b="1" i="1">
                                  <a:latin typeface="Cambria Math"/>
                                </a:rPr>
                                <m:t>+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sz="2800" b="1" i="1"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2800" b="1" i="1">
                                      <a:latin typeface="Cambria Math"/>
                                    </a:rPr>
                                    <m:t>𝟏</m:t>
                                  </m:r>
                                  <m:r>
                                    <a:rPr lang="en-US" sz="2800" b="1" i="1"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n-US" sz="2800" b="1" i="1">
                                      <a:latin typeface="Cambria Math"/>
                                    </a:rPr>
                                    <m:t>𝝋</m:t>
                                  </m:r>
                                </m:e>
                              </m:rad>
                            </m:e>
                          </m:rad>
                        </m:e>
                      </m:rad>
                      <m:r>
                        <a:rPr lang="en-US" sz="2800" b="1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800" b="1" i="1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2800" b="1" i="1">
                              <a:latin typeface="Cambria Math"/>
                            </a:rPr>
                            <m:t>𝟏</m:t>
                          </m:r>
                          <m:r>
                            <a:rPr lang="en-US" sz="2800" b="1" i="1">
                              <a:latin typeface="Cambria Math"/>
                            </a:rPr>
                            <m:t>+</m:t>
                          </m:r>
                          <m:rad>
                            <m:radPr>
                              <m:degHide m:val="on"/>
                              <m:ctrlPr>
                                <a:rPr lang="en-US" sz="2800" b="1" i="1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800" b="1" i="1">
                                  <a:latin typeface="Cambria Math"/>
                                </a:rPr>
                                <m:t>𝟏</m:t>
                              </m:r>
                              <m:r>
                                <a:rPr lang="en-US" sz="2800" b="1" i="1">
                                  <a:latin typeface="Cambria Math"/>
                                </a:rPr>
                                <m:t>+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sz="2800" b="1" i="1"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2800" b="1" i="1">
                                      <a:latin typeface="Cambria Math"/>
                                    </a:rPr>
                                    <m:t>𝟏</m:t>
                                  </m:r>
                                  <m:r>
                                    <a:rPr lang="en-US" sz="2800" b="1" i="1">
                                      <a:latin typeface="Cambria Math"/>
                                    </a:rPr>
                                    <m:t>+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en-US" sz="2800" b="1" i="1">
                                          <a:latin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sz="2800" b="1" i="1">
                                          <a:latin typeface="Cambria Math"/>
                                        </a:rPr>
                                        <m:t>𝟏</m:t>
                                      </m:r>
                                      <m:r>
                                        <a:rPr lang="en-US" sz="2800" b="1" i="1">
                                          <a:latin typeface="Cambria Math"/>
                                        </a:rPr>
                                        <m:t>+</m:t>
                                      </m:r>
                                      <m:r>
                                        <a:rPr lang="en-US" sz="2800" b="1" i="1">
                                          <a:latin typeface="Cambria Math"/>
                                        </a:rPr>
                                        <m:t>𝝋</m:t>
                                      </m:r>
                                    </m:e>
                                  </m:rad>
                                </m:e>
                              </m:rad>
                            </m:e>
                          </m:rad>
                        </m:e>
                      </m:rad>
                      <m:r>
                        <a:rPr lang="en-US" sz="2800" b="1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800" b="1" i="1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2800" b="1" i="1">
                              <a:latin typeface="Cambria Math"/>
                            </a:rPr>
                            <m:t>𝟏</m:t>
                          </m:r>
                          <m:r>
                            <a:rPr lang="en-US" sz="2800" b="1" i="1">
                              <a:latin typeface="Cambria Math"/>
                            </a:rPr>
                            <m:t>+</m:t>
                          </m:r>
                          <m:rad>
                            <m:radPr>
                              <m:degHide m:val="on"/>
                              <m:ctrlPr>
                                <a:rPr lang="en-US" sz="2800" b="1" i="1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800" b="1" i="1">
                                  <a:latin typeface="Cambria Math"/>
                                </a:rPr>
                                <m:t>𝟏</m:t>
                              </m:r>
                              <m:r>
                                <a:rPr lang="en-US" sz="2800" b="1" i="1">
                                  <a:latin typeface="Cambria Math"/>
                                </a:rPr>
                                <m:t>+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sz="2800" b="1" i="1"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2800" b="1" i="1">
                                      <a:latin typeface="Cambria Math"/>
                                    </a:rPr>
                                    <m:t>𝟏</m:t>
                                  </m:r>
                                  <m:r>
                                    <a:rPr lang="en-US" sz="2800" b="1" i="1">
                                      <a:latin typeface="Cambria Math"/>
                                    </a:rPr>
                                    <m:t>+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en-US" sz="2800" b="1" i="1">
                                          <a:latin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sz="2800" b="1" i="1">
                                          <a:latin typeface="Cambria Math"/>
                                        </a:rPr>
                                        <m:t>𝟏</m:t>
                                      </m:r>
                                      <m:r>
                                        <a:rPr lang="en-US" sz="2800" b="1" i="1">
                                          <a:latin typeface="Cambria Math"/>
                                        </a:rPr>
                                        <m:t>+…</m:t>
                                      </m:r>
                                    </m:e>
                                  </m:rad>
                                </m:e>
                              </m:rad>
                            </m:e>
                          </m:rad>
                        </m:e>
                      </m:rad>
                    </m:oMath>
                  </m:oMathPara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8657" y="304800"/>
                <a:ext cx="4572000" cy="6116611"/>
              </a:xfrm>
              <a:prstGeom prst="rect">
                <a:avLst/>
              </a:prstGeom>
              <a:blipFill rotWithShape="1">
                <a:blip r:embed="rId2"/>
                <a:stretch>
                  <a:fillRect r="-34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8682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304799" y="756293"/>
                <a:ext cx="1030475" cy="7838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>
                          <a:latin typeface="Cambria Math"/>
                        </a:rPr>
                        <m:t>𝟏</m:t>
                      </m:r>
                      <m:r>
                        <a:rPr lang="en-US" sz="2400" b="1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den>
                      </m:f>
                    </m:oMath>
                  </m:oMathPara>
                </a14:m>
                <a:endParaRPr lang="en-US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799" y="756293"/>
                <a:ext cx="1030475" cy="78380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676400" y="756293"/>
                <a:ext cx="1580882" cy="7838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>
                          <a:latin typeface="Cambria Math"/>
                        </a:rPr>
                        <m:t>𝟏</m:t>
                      </m:r>
                      <m:r>
                        <a:rPr lang="en-US" sz="2400" b="1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400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1" i="1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sz="2400" b="1" i="1">
                              <a:latin typeface="Cambria Math"/>
                            </a:rPr>
                            <m:t>𝟏</m:t>
                          </m:r>
                        </m:den>
                      </m:f>
                      <m:r>
                        <a:rPr lang="en-US" sz="2400" b="1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den>
                      </m:f>
                    </m:oMath>
                  </m:oMathPara>
                </a14:m>
                <a:endParaRPr lang="en-US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6400" y="756293"/>
                <a:ext cx="1580882" cy="78380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3743732" y="756293"/>
                <a:ext cx="2131289" cy="10817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>
                          <a:latin typeface="Cambria Math"/>
                        </a:rPr>
                        <m:t>𝟏</m:t>
                      </m:r>
                      <m:r>
                        <a:rPr lang="en-US" sz="2400" b="1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400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1" i="1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sz="2400" b="1" i="1">
                              <a:latin typeface="Cambria Math"/>
                            </a:rPr>
                            <m:t>𝟏</m:t>
                          </m:r>
                          <m:r>
                            <a:rPr lang="en-US" sz="2400" b="1" i="1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400" b="1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1" i="1">
                                  <a:latin typeface="Cambria Math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en-US" sz="2400" b="1" i="1">
                                  <a:latin typeface="Cambria Math"/>
                                </a:rPr>
                                <m:t>𝟏</m:t>
                              </m:r>
                            </m:den>
                          </m:f>
                        </m:den>
                      </m:f>
                      <m:r>
                        <a:rPr lang="en-US" sz="2400" b="1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en-US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3732" y="756293"/>
                <a:ext cx="2131289" cy="108177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6176157" y="738150"/>
                <a:ext cx="2681696" cy="14192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>
                          <a:latin typeface="Cambria Math"/>
                        </a:rPr>
                        <m:t>𝟏</m:t>
                      </m:r>
                      <m:r>
                        <a:rPr lang="en-US" sz="2400" b="1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400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1" i="1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sz="2400" b="1" i="1">
                              <a:latin typeface="Cambria Math"/>
                            </a:rPr>
                            <m:t>𝟏</m:t>
                          </m:r>
                          <m:r>
                            <a:rPr lang="en-US" sz="2400" b="1" i="1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400" b="1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1" i="1">
                                  <a:latin typeface="Cambria Math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en-US" sz="2400" b="1" i="1">
                                  <a:latin typeface="Cambria Math"/>
                                </a:rPr>
                                <m:t>𝟏</m:t>
                              </m:r>
                              <m:r>
                                <a:rPr lang="en-US" sz="2400" b="1" i="1"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2400" b="1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latin typeface="Cambria Math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latin typeface="Cambria Math"/>
                                    </a:rPr>
                                    <m:t>𝟏</m:t>
                                  </m:r>
                                </m:den>
                              </m:f>
                            </m:den>
                          </m:f>
                        </m:den>
                      </m:f>
                      <m:r>
                        <a:rPr lang="en-US" sz="2400" b="1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en-US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6157" y="738150"/>
                <a:ext cx="2681696" cy="141929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533400" y="2432692"/>
                <a:ext cx="3232103" cy="174182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>
                          <a:latin typeface="Cambria Math"/>
                        </a:rPr>
                        <m:t>𝟏</m:t>
                      </m:r>
                      <m:r>
                        <a:rPr lang="en-US" sz="2400" b="1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400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1" i="1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sz="2400" b="1" i="1">
                              <a:latin typeface="Cambria Math"/>
                            </a:rPr>
                            <m:t>𝟏</m:t>
                          </m:r>
                          <m:r>
                            <a:rPr lang="en-US" sz="2400" b="1" i="1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400" b="1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1" i="1">
                                  <a:latin typeface="Cambria Math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en-US" sz="2400" b="1" i="1">
                                  <a:latin typeface="Cambria Math"/>
                                </a:rPr>
                                <m:t>𝟏</m:t>
                              </m:r>
                              <m:r>
                                <a:rPr lang="en-US" sz="2400" b="1" i="1"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2400" b="1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latin typeface="Cambria Math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latin typeface="Cambria Math"/>
                                    </a:rPr>
                                    <m:t>𝟏</m:t>
                                  </m:r>
                                  <m:r>
                                    <a:rPr lang="en-US" sz="2400" b="1" i="1">
                                      <a:latin typeface="Cambria Math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en-US" sz="2400" b="1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b="1" i="1">
                                          <a:latin typeface="Cambria Math"/>
                                        </a:rPr>
                                        <m:t>𝟏</m:t>
                                      </m:r>
                                    </m:num>
                                    <m:den>
                                      <m:r>
                                        <a:rPr lang="en-US" sz="2400" b="1" i="1">
                                          <a:latin typeface="Cambria Math"/>
                                        </a:rPr>
                                        <m:t>𝟏</m:t>
                                      </m:r>
                                    </m:den>
                                  </m:f>
                                </m:den>
                              </m:f>
                            </m:den>
                          </m:f>
                        </m:den>
                      </m:f>
                      <m:r>
                        <a:rPr lang="en-US" sz="2400" b="1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𝟖</m:t>
                          </m:r>
                        </m:num>
                        <m:den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en-US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2432692"/>
                <a:ext cx="3232103" cy="174182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214501" y="2432693"/>
                <a:ext cx="3966855" cy="207184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>
                          <a:latin typeface="Cambria Math"/>
                        </a:rPr>
                        <m:t>𝟏</m:t>
                      </m:r>
                      <m:r>
                        <a:rPr lang="en-US" sz="2400" b="1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400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1" i="1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sz="2400" b="1" i="1">
                              <a:latin typeface="Cambria Math"/>
                            </a:rPr>
                            <m:t>𝟏</m:t>
                          </m:r>
                          <m:r>
                            <a:rPr lang="en-US" sz="2400" b="1" i="1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400" b="1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1" i="1">
                                  <a:latin typeface="Cambria Math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en-US" sz="2400" b="1" i="1">
                                  <a:latin typeface="Cambria Math"/>
                                </a:rPr>
                                <m:t>𝟏</m:t>
                              </m:r>
                              <m:r>
                                <a:rPr lang="en-US" sz="2400" b="1" i="1"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2400" b="1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1" i="1">
                                      <a:latin typeface="Cambria Math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sz="2400" b="1" i="1">
                                      <a:latin typeface="Cambria Math"/>
                                    </a:rPr>
                                    <m:t>𝟏</m:t>
                                  </m:r>
                                  <m:r>
                                    <a:rPr lang="en-US" sz="2400" b="1" i="1">
                                      <a:latin typeface="Cambria Math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en-US" sz="2400" b="1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400" b="1" i="1">
                                          <a:latin typeface="Cambria Math"/>
                                        </a:rPr>
                                        <m:t>𝟏</m:t>
                                      </m:r>
                                    </m:num>
                                    <m:den>
                                      <m:r>
                                        <a:rPr lang="en-US" sz="2400" b="1" i="1">
                                          <a:latin typeface="Cambria Math"/>
                                        </a:rPr>
                                        <m:t>𝟏</m:t>
                                      </m:r>
                                      <m:r>
                                        <a:rPr lang="en-US" sz="2400" b="1" i="1">
                                          <a:latin typeface="Cambria Math"/>
                                        </a:rPr>
                                        <m:t>+</m:t>
                                      </m:r>
                                      <m:f>
                                        <m:fPr>
                                          <m:ctrlPr>
                                            <a:rPr lang="en-US" sz="2400" b="1" i="1"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2400" b="1" i="1">
                                              <a:latin typeface="Cambria Math"/>
                                            </a:rPr>
                                            <m:t>𝟏</m:t>
                                          </m:r>
                                        </m:num>
                                        <m:den>
                                          <m:r>
                                            <a:rPr lang="en-US" sz="2400" b="1" i="1">
                                              <a:latin typeface="Cambria Math"/>
                                            </a:rPr>
                                            <m:t>𝟏</m:t>
                                          </m:r>
                                        </m:den>
                                      </m:f>
                                    </m:den>
                                  </m:f>
                                </m:den>
                              </m:f>
                            </m:den>
                          </m:f>
                        </m:den>
                      </m:f>
                      <m:r>
                        <a:rPr lang="en-US" sz="2400" b="1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𝟏𝟑</m:t>
                          </m:r>
                        </m:num>
                        <m:den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en-US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4501" y="2432693"/>
                <a:ext cx="3966855" cy="2071849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3505200" y="5105400"/>
                <a:ext cx="2420984" cy="10750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8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𝒍𝒊𝒎</m:t>
                              </m:r>
                            </m:e>
                            <m:lim>
                              <m: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𝒙</m:t>
                              </m:r>
                              <m: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→∞</m:t>
                              </m:r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en-US" sz="28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8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𝒇</m:t>
                                  </m:r>
                                </m:e>
                                <m:sub>
                                  <m:r>
                                    <a:rPr lang="en-US" sz="28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𝒏</m:t>
                                  </m:r>
                                  <m:r>
                                    <a:rPr lang="en-US" sz="28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n-US" sz="28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𝟏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8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𝒇</m:t>
                                  </m:r>
                                </m:e>
                                <m:sub>
                                  <m:r>
                                    <a:rPr lang="en-US" sz="28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𝒏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28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=</m:t>
                          </m:r>
                          <m:r>
                            <a:rPr lang="en-US" sz="28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𝝋</m:t>
                          </m:r>
                        </m:e>
                      </m:func>
                    </m:oMath>
                  </m:oMathPara>
                </a14:m>
                <a:endParaRPr lang="en-US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5200" y="5105400"/>
                <a:ext cx="2420984" cy="1075038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3761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2133600"/>
            <a:ext cx="8915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Sau, in </a:t>
            </a:r>
            <a:r>
              <a:rPr lang="en-US" sz="3200" b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alta</a:t>
            </a:r>
            <a:r>
              <a:rPr lang="en-US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prezentare</a:t>
            </a:r>
            <a:r>
              <a:rPr lang="en-US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en-US" sz="3200" b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o-RO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06</a:t>
            </a:r>
            <a:r>
              <a:rPr lang="en-US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32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slides</a:t>
            </a:r>
            <a:r>
              <a:rPr lang="ro-RO" sz="3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_optimizare_02_</a:t>
            </a:r>
            <a:r>
              <a:rPr lang="ro-RO" sz="32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</a:t>
            </a:r>
            <a:r>
              <a:rPr lang="ro-RO" sz="3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_ord_</a:t>
            </a:r>
            <a:r>
              <a:rPr lang="ro-RO" sz="32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zero.pdf</a:t>
            </a:r>
            <a:endParaRPr lang="ro-RO" sz="32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39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130425"/>
            <a:ext cx="8305800" cy="1470025"/>
          </a:xfrm>
        </p:spPr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Natura </a:t>
            </a:r>
            <a:r>
              <a:rPr lang="en-US" b="1" dirty="0" err="1" smtClean="0">
                <a:solidFill>
                  <a:srgbClr val="002060"/>
                </a:solidFill>
              </a:rPr>
              <a:t>lucreaza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</a:rPr>
              <a:t>prin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</a:rPr>
              <a:t>numere</a:t>
            </a:r>
            <a:r>
              <a:rPr lang="en-US" b="1" dirty="0" smtClean="0">
                <a:solidFill>
                  <a:srgbClr val="002060"/>
                </a:solidFill>
              </a:rPr>
              <a:t>…</a:t>
            </a:r>
            <a:endParaRPr lang="ro-RO" b="1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o-RO" b="1" i="1" dirty="0">
                <a:solidFill>
                  <a:srgbClr val="FF0000"/>
                </a:solidFill>
              </a:rPr>
              <a:t>07 </a:t>
            </a:r>
            <a:r>
              <a:rPr lang="ro-RO" b="1" i="1" dirty="0" err="1">
                <a:solidFill>
                  <a:srgbClr val="FF0000"/>
                </a:solidFill>
              </a:rPr>
              <a:t>Nature</a:t>
            </a:r>
            <a:r>
              <a:rPr lang="ro-RO" b="1" i="1" dirty="0">
                <a:solidFill>
                  <a:srgbClr val="FF0000"/>
                </a:solidFill>
              </a:rPr>
              <a:t> </a:t>
            </a:r>
            <a:r>
              <a:rPr lang="ro-RO" b="1" i="1" dirty="0" err="1">
                <a:solidFill>
                  <a:srgbClr val="FF0000"/>
                </a:solidFill>
              </a:rPr>
              <a:t>by</a:t>
            </a:r>
            <a:r>
              <a:rPr lang="ro-RO" b="1" i="1" dirty="0">
                <a:solidFill>
                  <a:srgbClr val="FF0000"/>
                </a:solidFill>
              </a:rPr>
              <a:t> </a:t>
            </a:r>
            <a:r>
              <a:rPr lang="ro-RO" b="1" i="1" dirty="0" err="1">
                <a:solidFill>
                  <a:srgbClr val="FF0000"/>
                </a:solidFill>
              </a:rPr>
              <a:t>Numbers</a:t>
            </a:r>
            <a:endParaRPr lang="ro-RO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081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852072" y="1536174"/>
            <a:ext cx="7439857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sz="4000" dirty="0" err="1">
                <a:latin typeface="Times New Roman" pitchFamily="18" charset="0"/>
              </a:rPr>
              <a:t>Să</a:t>
            </a:r>
            <a:r>
              <a:rPr lang="en-US" sz="4000" dirty="0">
                <a:latin typeface="Times New Roman" pitchFamily="18" charset="0"/>
              </a:rPr>
              <a:t> se </a:t>
            </a:r>
            <a:r>
              <a:rPr lang="en-US" sz="4000" dirty="0" err="1">
                <a:latin typeface="Times New Roman" pitchFamily="18" charset="0"/>
              </a:rPr>
              <a:t>găsească</a:t>
            </a:r>
            <a:r>
              <a:rPr lang="en-US" sz="4000" dirty="0">
                <a:latin typeface="Times New Roman" pitchFamily="18" charset="0"/>
              </a:rPr>
              <a:t> un </a:t>
            </a:r>
            <a:r>
              <a:rPr lang="en-US" sz="4000" dirty="0" err="1">
                <a:latin typeface="Times New Roman" pitchFamily="18" charset="0"/>
              </a:rPr>
              <a:t>pătrat</a:t>
            </a:r>
            <a:r>
              <a:rPr lang="en-US" sz="4000" dirty="0">
                <a:latin typeface="Times New Roman" pitchFamily="18" charset="0"/>
              </a:rPr>
              <a:t> perfect,</a:t>
            </a:r>
          </a:p>
          <a:p>
            <a:pPr algn="ctr"/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care </a:t>
            </a: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să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rămână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pătrat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perfect</a:t>
            </a:r>
          </a:p>
          <a:p>
            <a:pPr algn="ctr"/>
            <a:r>
              <a:rPr lang="fr-FR" sz="4000" dirty="0" err="1" smtClean="0">
                <a:latin typeface="Times New Roman" pitchFamily="18" charset="0"/>
              </a:rPr>
              <a:t>şi</a:t>
            </a:r>
            <a:r>
              <a:rPr lang="fr-FR" sz="4000" dirty="0" smtClean="0">
                <a:latin typeface="Times New Roman" pitchFamily="18" charset="0"/>
              </a:rPr>
              <a:t> </a:t>
            </a:r>
            <a:r>
              <a:rPr lang="fr-FR" sz="4000" dirty="0" err="1" smtClean="0">
                <a:latin typeface="Times New Roman" pitchFamily="18" charset="0"/>
              </a:rPr>
              <a:t>dacă</a:t>
            </a:r>
            <a:r>
              <a:rPr lang="fr-FR" sz="4000" dirty="0" smtClean="0">
                <a:latin typeface="Times New Roman" pitchFamily="18" charset="0"/>
              </a:rPr>
              <a:t> </a:t>
            </a:r>
            <a:r>
              <a:rPr lang="fr-FR" sz="4000" dirty="0">
                <a:latin typeface="Times New Roman" pitchFamily="18" charset="0"/>
              </a:rPr>
              <a:t>este </a:t>
            </a:r>
            <a:r>
              <a:rPr lang="fr-FR" sz="4000" dirty="0" err="1">
                <a:latin typeface="Times New Roman" pitchFamily="18" charset="0"/>
              </a:rPr>
              <a:t>mărit</a:t>
            </a:r>
            <a:r>
              <a:rPr lang="fr-FR" sz="4000" dirty="0">
                <a:latin typeface="Times New Roman" pitchFamily="18" charset="0"/>
              </a:rPr>
              <a:t> </a:t>
            </a:r>
            <a:r>
              <a:rPr lang="fr-FR" sz="4000" dirty="0" err="1">
                <a:latin typeface="Times New Roman" pitchFamily="18" charset="0"/>
              </a:rPr>
              <a:t>sau</a:t>
            </a:r>
            <a:r>
              <a:rPr lang="fr-FR" sz="4000" dirty="0">
                <a:latin typeface="Times New Roman" pitchFamily="18" charset="0"/>
              </a:rPr>
              <a:t> </a:t>
            </a:r>
            <a:r>
              <a:rPr lang="fr-FR" sz="4000" dirty="0" err="1">
                <a:latin typeface="Times New Roman" pitchFamily="18" charset="0"/>
              </a:rPr>
              <a:t>micşorat</a:t>
            </a:r>
            <a:r>
              <a:rPr lang="fr-FR" sz="4000" dirty="0">
                <a:latin typeface="Times New Roman" pitchFamily="18" charset="0"/>
              </a:rPr>
              <a:t> </a:t>
            </a:r>
            <a:r>
              <a:rPr lang="fr-FR" sz="4000" dirty="0" err="1">
                <a:latin typeface="Times New Roman" pitchFamily="18" charset="0"/>
              </a:rPr>
              <a:t>cu</a:t>
            </a:r>
            <a:r>
              <a:rPr lang="fr-FR" sz="4000" dirty="0">
                <a:latin typeface="Times New Roman" pitchFamily="18" charset="0"/>
              </a:rPr>
              <a:t> 5</a:t>
            </a:r>
          </a:p>
          <a:p>
            <a:pPr algn="ctr"/>
            <a:endParaRPr lang="fr-FR" sz="4000" dirty="0">
              <a:latin typeface="Times New Roman" pitchFamily="18" charset="0"/>
            </a:endParaRPr>
          </a:p>
          <a:p>
            <a:pPr algn="ctr"/>
            <a:endParaRPr lang="en-US" sz="4000" dirty="0">
              <a:latin typeface="Times New Roman" pitchFamily="18" charset="0"/>
            </a:endParaRPr>
          </a:p>
          <a:p>
            <a:pPr algn="ctr"/>
            <a:r>
              <a:rPr lang="fr-FR" sz="4000" dirty="0">
                <a:latin typeface="Times New Roman" pitchFamily="18" charset="0"/>
              </a:rPr>
              <a:t>(</a:t>
            </a:r>
            <a:r>
              <a:rPr lang="fr-FR" sz="4000" dirty="0" err="1">
                <a:latin typeface="Times New Roman" pitchFamily="18" charset="0"/>
              </a:rPr>
              <a:t>rezolvare</a:t>
            </a:r>
            <a:r>
              <a:rPr lang="fr-FR" sz="4000" dirty="0">
                <a:latin typeface="Times New Roman" pitchFamily="18" charset="0"/>
              </a:rPr>
              <a:t> </a:t>
            </a:r>
            <a:r>
              <a:rPr lang="fr-FR" sz="4000" dirty="0" err="1">
                <a:latin typeface="Times New Roman" pitchFamily="18" charset="0"/>
              </a:rPr>
              <a:t>în</a:t>
            </a:r>
            <a:r>
              <a:rPr lang="fr-FR" sz="4000" dirty="0">
                <a:latin typeface="Times New Roman" pitchFamily="18" charset="0"/>
              </a:rPr>
              <a:t> </a:t>
            </a:r>
            <a:r>
              <a:rPr lang="fr-FR" sz="4000" dirty="0" err="1">
                <a:latin typeface="Times New Roman" pitchFamily="18" charset="0"/>
              </a:rPr>
              <a:t>numere</a:t>
            </a:r>
            <a:r>
              <a:rPr lang="fr-FR" sz="4000" dirty="0">
                <a:latin typeface="Times New Roman" pitchFamily="18" charset="0"/>
              </a:rPr>
              <a:t> </a:t>
            </a:r>
            <a:r>
              <a:rPr lang="fr-FR" sz="4000" dirty="0" err="1">
                <a:latin typeface="Times New Roman" pitchFamily="18" charset="0"/>
              </a:rPr>
              <a:t>raţionale</a:t>
            </a:r>
            <a:r>
              <a:rPr lang="fr-FR" sz="4000" dirty="0">
                <a:latin typeface="Times New Roman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2971800" y="762000"/>
          <a:ext cx="2438400" cy="1311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9" name="Equation" r:id="rId3" imgW="863280" imgH="469800" progId="Equation.3">
                  <p:embed/>
                </p:oleObj>
              </mc:Choice>
              <mc:Fallback>
                <p:oleObj name="Equation" r:id="rId3" imgW="863280" imgH="4698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762000"/>
                        <a:ext cx="2438400" cy="1311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4102" name="Object 6"/>
          <p:cNvGraphicFramePr>
            <a:graphicFrameLocks noChangeAspect="1"/>
          </p:cNvGraphicFramePr>
          <p:nvPr/>
        </p:nvGraphicFramePr>
        <p:xfrm>
          <a:off x="2895600" y="2667000"/>
          <a:ext cx="4038600" cy="1301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0" name="Equation" r:id="rId5" imgW="1447800" imgH="469900" progId="Equation.3">
                  <p:embed/>
                </p:oleObj>
              </mc:Choice>
              <mc:Fallback>
                <p:oleObj name="Equation" r:id="rId5" imgW="1447800" imgH="4699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2667000"/>
                        <a:ext cx="4038600" cy="1301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4104" name="Object 8"/>
          <p:cNvGraphicFramePr>
            <a:graphicFrameLocks noChangeAspect="1"/>
          </p:cNvGraphicFramePr>
          <p:nvPr/>
        </p:nvGraphicFramePr>
        <p:xfrm>
          <a:off x="2971800" y="4724400"/>
          <a:ext cx="4343400" cy="1274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1" name="Equation" r:id="rId7" imgW="1587500" imgH="469900" progId="Equation.3">
                  <p:embed/>
                </p:oleObj>
              </mc:Choice>
              <mc:Fallback>
                <p:oleObj name="Equation" r:id="rId7" imgW="1587500" imgH="4699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4724400"/>
                        <a:ext cx="4343400" cy="1274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Frederic al II-lea și șoimii s&amp;abreve;i. Imagine de pe coperta c&amp;abreve;rții sale De arte venandi cum avibus (Despre arta de a vâna cu p&amp;abreve;s&amp;abreve;ri), secolul XIII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0" y="1924050"/>
            <a:ext cx="2095500" cy="300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143000" y="533400"/>
            <a:ext cx="6637338" cy="1341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ro-RO" sz="3200" b="1">
                <a:latin typeface="Times New Roman" pitchFamily="18" charset="0"/>
              </a:rPr>
              <a:t>Frederic al II-lea</a:t>
            </a:r>
            <a:endParaRPr lang="en-US" sz="3200" b="1">
              <a:latin typeface="Times New Roman" pitchFamily="18" charset="0"/>
            </a:endParaRPr>
          </a:p>
          <a:p>
            <a:pPr algn="ctr"/>
            <a:r>
              <a:rPr lang="ro-RO" sz="3200" b="1">
                <a:latin typeface="Times New Roman" pitchFamily="18" charset="0"/>
              </a:rPr>
              <a:t>Împărat al Sfântului Imperiu Roman</a:t>
            </a:r>
          </a:p>
          <a:p>
            <a:pPr algn="ctr" eaLnBrk="0" hangingPunct="0"/>
            <a:endParaRPr lang="ro-RO"/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1066800" y="5380038"/>
            <a:ext cx="74676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sz="3200">
                <a:latin typeface="Times New Roman" pitchFamily="18" charset="0"/>
                <a:hlinkClick r:id="rId3" tooltip="26 decembrie"/>
              </a:rPr>
              <a:t>26 decembrie</a:t>
            </a:r>
            <a:r>
              <a:rPr lang="en-US" sz="3200">
                <a:latin typeface="Times New Roman" pitchFamily="18" charset="0"/>
              </a:rPr>
              <a:t> </a:t>
            </a:r>
            <a:r>
              <a:rPr lang="en-US" sz="3200">
                <a:latin typeface="Times New Roman" pitchFamily="18" charset="0"/>
                <a:hlinkClick r:id="rId4" tooltip="1194"/>
              </a:rPr>
              <a:t>1194</a:t>
            </a:r>
            <a:r>
              <a:rPr lang="en-US" sz="3200">
                <a:latin typeface="Times New Roman" pitchFamily="18" charset="0"/>
              </a:rPr>
              <a:t>  - </a:t>
            </a:r>
            <a:r>
              <a:rPr lang="en-US" sz="3200">
                <a:latin typeface="Times New Roman" pitchFamily="18" charset="0"/>
                <a:hlinkClick r:id="rId5" tooltip="13 decembrie"/>
              </a:rPr>
              <a:t>13 decembrie</a:t>
            </a:r>
            <a:r>
              <a:rPr lang="en-US" sz="3200">
                <a:latin typeface="Times New Roman" pitchFamily="18" charset="0"/>
              </a:rPr>
              <a:t> </a:t>
            </a:r>
            <a:r>
              <a:rPr lang="en-US" sz="3200">
                <a:latin typeface="Times New Roman" pitchFamily="18" charset="0"/>
                <a:hlinkClick r:id="rId6" tooltip="1250"/>
              </a:rPr>
              <a:t>1250</a:t>
            </a:r>
            <a:r>
              <a:rPr lang="en-U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6650" y="2355850"/>
            <a:ext cx="1790700" cy="2151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2101850" y="777875"/>
            <a:ext cx="4440238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fr-FR" sz="3200" b="1" dirty="0">
                <a:latin typeface="Times New Roman" pitchFamily="18" charset="0"/>
              </a:rPr>
              <a:t>LEONARDO DA PISA</a:t>
            </a:r>
            <a:endParaRPr lang="en-US" sz="3200" b="1" dirty="0">
              <a:latin typeface="Times New Roman" pitchFamily="18" charset="0"/>
            </a:endParaRPr>
          </a:p>
          <a:p>
            <a:pPr algn="ctr"/>
            <a:r>
              <a:rPr lang="fr-FR" sz="3200" b="1" dirty="0">
                <a:latin typeface="Times New Roman" pitchFamily="18" charset="0"/>
              </a:rPr>
              <a:t>(LEONARDO PISANO)</a:t>
            </a: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3429000" y="5240338"/>
            <a:ext cx="23161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 b="1">
                <a:latin typeface="Times New Roman" pitchFamily="18" charset="0"/>
              </a:rPr>
              <a:t>(1175 -1240)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</TotalTime>
  <Words>1042</Words>
  <Application>Microsoft Office PowerPoint</Application>
  <PresentationFormat>On-screen Show (4:3)</PresentationFormat>
  <Paragraphs>165</Paragraphs>
  <Slides>58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58</vt:i4>
      </vt:variant>
    </vt:vector>
  </HeadingPairs>
  <TitlesOfParts>
    <vt:vector size="61" baseType="lpstr">
      <vt:lpstr>Default Design</vt:lpstr>
      <vt:lpstr>Equation</vt:lpstr>
      <vt:lpstr>Equation.DSMT4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Natura lucreaza prin numere…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</dc:creator>
  <cp:lastModifiedBy>User</cp:lastModifiedBy>
  <cp:revision>32</cp:revision>
  <dcterms:created xsi:type="dcterms:W3CDTF">2013-05-22T00:45:06Z</dcterms:created>
  <dcterms:modified xsi:type="dcterms:W3CDTF">2018-06-04T18:21:39Z</dcterms:modified>
</cp:coreProperties>
</file>